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51"/>
  </p:notesMasterIdLst>
  <p:sldIdLst>
    <p:sldId id="256" r:id="rId3"/>
    <p:sldId id="258" r:id="rId4"/>
    <p:sldId id="257" r:id="rId5"/>
    <p:sldId id="262" r:id="rId6"/>
    <p:sldId id="305" r:id="rId7"/>
    <p:sldId id="306" r:id="rId8"/>
    <p:sldId id="263" r:id="rId9"/>
    <p:sldId id="264" r:id="rId10"/>
    <p:sldId id="271" r:id="rId11"/>
    <p:sldId id="272" r:id="rId12"/>
    <p:sldId id="275" r:id="rId13"/>
    <p:sldId id="278" r:id="rId14"/>
    <p:sldId id="273" r:id="rId15"/>
    <p:sldId id="304" r:id="rId16"/>
    <p:sldId id="276" r:id="rId17"/>
    <p:sldId id="279" r:id="rId18"/>
    <p:sldId id="269" r:id="rId19"/>
    <p:sldId id="274" r:id="rId20"/>
    <p:sldId id="281" r:id="rId21"/>
    <p:sldId id="267" r:id="rId22"/>
    <p:sldId id="282" r:id="rId23"/>
    <p:sldId id="308" r:id="rId24"/>
    <p:sldId id="283" r:id="rId25"/>
    <p:sldId id="310" r:id="rId26"/>
    <p:sldId id="312" r:id="rId27"/>
    <p:sldId id="270" r:id="rId28"/>
    <p:sldId id="277" r:id="rId29"/>
    <p:sldId id="280" r:id="rId30"/>
    <p:sldId id="297" r:id="rId31"/>
    <p:sldId id="284" r:id="rId32"/>
    <p:sldId id="285" r:id="rId33"/>
    <p:sldId id="286" r:id="rId34"/>
    <p:sldId id="287" r:id="rId35"/>
    <p:sldId id="288" r:id="rId36"/>
    <p:sldId id="259" r:id="rId37"/>
    <p:sldId id="290" r:id="rId38"/>
    <p:sldId id="291" r:id="rId39"/>
    <p:sldId id="292" r:id="rId40"/>
    <p:sldId id="296" r:id="rId41"/>
    <p:sldId id="293" r:id="rId42"/>
    <p:sldId id="294" r:id="rId43"/>
    <p:sldId id="311" r:id="rId44"/>
    <p:sldId id="307" r:id="rId45"/>
    <p:sldId id="298" r:id="rId46"/>
    <p:sldId id="313" r:id="rId47"/>
    <p:sldId id="289" r:id="rId48"/>
    <p:sldId id="299" r:id="rId49"/>
    <p:sldId id="303" r:id="rId50"/>
  </p:sldIdLst>
  <p:sldSz cx="9144000" cy="5143500" type="screen16x9"/>
  <p:notesSz cx="6858000" cy="9144000"/>
  <p:embeddedFontLst>
    <p:embeddedFont>
      <p:font typeface="Century Gothic" panose="020B0502020202020204" pitchFamily="34" charset="0"/>
      <p:regular r:id="rId52"/>
      <p:bold r:id="rId53"/>
      <p:italic r:id="rId54"/>
      <p:boldItalic r:id="rId55"/>
    </p:embeddedFont>
    <p:embeddedFont>
      <p:font typeface="Georgia" panose="02040502050405020303" pitchFamily="18" charset="0"/>
      <p:regular r:id="rId56"/>
      <p:bold r:id="rId57"/>
      <p:italic r:id="rId58"/>
      <p:boldItalic r:id="rId59"/>
    </p:embeddedFont>
    <p:embeddedFont>
      <p:font typeface="Merriweather" panose="00000500000000000000" pitchFamily="2" charset="0"/>
      <p:regular r:id="rId60"/>
      <p:bold r:id="rId61"/>
      <p:italic r:id="rId62"/>
      <p:boldItalic r:id="rId63"/>
    </p:embeddedFont>
    <p:embeddedFont>
      <p:font typeface="Merriweather Light" panose="00000400000000000000" pitchFamily="2" charset="0"/>
      <p:regular r:id="rId64"/>
      <p:bold r:id="rId65"/>
      <p:italic r:id="rId66"/>
      <p:boldItalic r:id="rId67"/>
    </p:embeddedFont>
    <p:embeddedFont>
      <p:font typeface="Merriweather SemiBold" panose="020B0604020202020204" charset="0"/>
      <p:regular r:id="rId68"/>
      <p:bold r:id="rId69"/>
      <p:italic r:id="rId70"/>
      <p:boldItalic r:id="rId71"/>
    </p:embeddedFont>
    <p:embeddedFont>
      <p:font typeface="Open Sans" panose="020B0606030504020204" pitchFamily="34" charset="0"/>
      <p:regular r:id="rId72"/>
      <p:bold r:id="rId73"/>
      <p:italic r:id="rId74"/>
      <p:boldItalic r:id="rId75"/>
    </p:embeddedFont>
    <p:embeddedFont>
      <p:font typeface="Proxima Nova" panose="020B0604020202020204" charset="0"/>
      <p:regular r:id="rId76"/>
      <p:bold r:id="rId77"/>
      <p:italic r:id="rId78"/>
      <p:boldItalic r:id="rId79"/>
    </p:embeddedFont>
    <p:embeddedFont>
      <p:font typeface="Proxima Nova Semibold" panose="020B0604020202020204" charset="0"/>
      <p:regular r:id="rId80"/>
      <p:bold r:id="rId81"/>
      <p:boldItalic r:id="rId82"/>
    </p:embeddedFont>
    <p:embeddedFont>
      <p:font typeface="Roboto" panose="02000000000000000000" pitchFamily="2" charset="0"/>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752" autoAdjust="0"/>
  </p:normalViewPr>
  <p:slideViewPr>
    <p:cSldViewPr snapToGrid="0">
      <p:cViewPr>
        <p:scale>
          <a:sx n="75" d="100"/>
          <a:sy n="75" d="100"/>
        </p:scale>
        <p:origin x="951" y="285"/>
      </p:cViewPr>
      <p:guideLst>
        <p:guide orient="horz" pos="1620"/>
        <p:guide pos="2880"/>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2.fntdata"/><Relationship Id="rId68" Type="http://schemas.openxmlformats.org/officeDocument/2006/relationships/font" Target="fonts/font17.fntdata"/><Relationship Id="rId84" Type="http://schemas.openxmlformats.org/officeDocument/2006/relationships/font" Target="fonts/font33.fntdata"/><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font" Target="fonts/font2.fntdata"/><Relationship Id="rId58" Type="http://schemas.openxmlformats.org/officeDocument/2006/relationships/font" Target="fonts/font7.fntdata"/><Relationship Id="rId74" Type="http://schemas.openxmlformats.org/officeDocument/2006/relationships/font" Target="fonts/font23.fntdata"/><Relationship Id="rId79" Type="http://schemas.openxmlformats.org/officeDocument/2006/relationships/font" Target="fonts/font28.fntdata"/><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77" Type="http://schemas.openxmlformats.org/officeDocument/2006/relationships/font" Target="fonts/font26.fntdata"/><Relationship Id="rId8" Type="http://schemas.openxmlformats.org/officeDocument/2006/relationships/slide" Target="slides/slide6.xml"/><Relationship Id="rId51" Type="http://schemas.openxmlformats.org/officeDocument/2006/relationships/notesMaster" Target="notesMasters/notesMaster1.xml"/><Relationship Id="rId72" Type="http://schemas.openxmlformats.org/officeDocument/2006/relationships/font" Target="fonts/font21.fntdata"/><Relationship Id="rId80" Type="http://schemas.openxmlformats.org/officeDocument/2006/relationships/font" Target="fonts/font29.fntdata"/><Relationship Id="rId85" Type="http://schemas.openxmlformats.org/officeDocument/2006/relationships/font" Target="fonts/font3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openxmlformats.org/officeDocument/2006/relationships/font" Target="fonts/font24.fntdata"/><Relationship Id="rId83" Type="http://schemas.openxmlformats.org/officeDocument/2006/relationships/font" Target="fonts/font32.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font" Target="fonts/font22.fntdata"/><Relationship Id="rId78" Type="http://schemas.openxmlformats.org/officeDocument/2006/relationships/font" Target="fonts/font27.fntdata"/><Relationship Id="rId81" Type="http://schemas.openxmlformats.org/officeDocument/2006/relationships/font" Target="fonts/font30.fntdata"/><Relationship Id="rId86" Type="http://schemas.openxmlformats.org/officeDocument/2006/relationships/font" Target="fonts/font35.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4.fntdata"/><Relationship Id="rId76" Type="http://schemas.openxmlformats.org/officeDocument/2006/relationships/font" Target="fonts/font25.fntdata"/><Relationship Id="rId7" Type="http://schemas.openxmlformats.org/officeDocument/2006/relationships/slide" Target="slides/slide5.xml"/><Relationship Id="rId71" Type="http://schemas.openxmlformats.org/officeDocument/2006/relationships/font" Target="fonts/font20.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15.fntdata"/><Relationship Id="rId87" Type="http://schemas.openxmlformats.org/officeDocument/2006/relationships/presProps" Target="presProps.xml"/><Relationship Id="rId61" Type="http://schemas.openxmlformats.org/officeDocument/2006/relationships/font" Target="fonts/font10.fntdata"/><Relationship Id="rId82" Type="http://schemas.openxmlformats.org/officeDocument/2006/relationships/font" Target="fonts/font31.fntdata"/><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gasleaks.org/methane-pollution-makes-natural-gas-as-bad-as-coal-for-climate/"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science.nasa.gov/climate-change/causes/"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www.epa.gov/climatechange-science/causes-climate-change"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en.wikipedia.org/wiki/Sulfu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7be5fd04d3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7be5fd04d3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af0538c58f_1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af0538c58f_1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af0538c58f_1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af0538c58f_1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af0538c58f_1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af0538c58f_1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af0538c58f_1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3af0538c58f_1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Did you ever wonder why you must vent your gas furnace but not your gas stove?</a:t>
            </a:r>
          </a:p>
        </p:txBody>
      </p:sp>
    </p:spTree>
    <p:extLst>
      <p:ext uri="{BB962C8B-B14F-4D97-AF65-F5344CB8AC3E}">
        <p14:creationId xmlns:p14="http://schemas.microsoft.com/office/powerpoint/2010/main" val="3469243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af0538c58f_1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af0538c58f_1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af0538c58f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af0538c58f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af0538c58f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af0538c58f_1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af0538c58f_1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af0538c58f_1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af0538c58f_1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3af0538c58f_1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af10732ad4_5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af10732ad4_5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af0538c58f_1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af0538c58f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3af0538c58f_1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3af0538c58f_1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14929568ebc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g14929568ebc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dirty="0"/>
              <a:t>Your home may have a gas stove, water heater, furnace or  clothes dryer.  The efficiency and safety of all of these improve if you switch to modern electric appliances along with lower costs for those services.</a:t>
            </a:r>
            <a:endParaRPr dirty="0"/>
          </a:p>
          <a:p>
            <a:pPr marL="0" lvl="0" indent="0" algn="just" rtl="0">
              <a:spcBef>
                <a:spcPts val="0"/>
              </a:spcBef>
              <a:spcAft>
                <a:spcPts val="0"/>
              </a:spcAft>
              <a:buClr>
                <a:schemeClr val="dk1"/>
              </a:buClr>
              <a:buSzPts val="1100"/>
              <a:buFont typeface="Arial"/>
              <a:buNone/>
            </a:pPr>
            <a:endParaRPr dirty="0"/>
          </a:p>
          <a:p>
            <a:pPr marL="0" lvl="0" indent="0" algn="just" rtl="0">
              <a:spcBef>
                <a:spcPts val="0"/>
              </a:spcBef>
              <a:spcAft>
                <a:spcPts val="0"/>
              </a:spcAft>
              <a:buClr>
                <a:schemeClr val="dk1"/>
              </a:buClr>
              <a:buSzPts val="1100"/>
              <a:buFont typeface="Arial"/>
              <a:buNone/>
            </a:pPr>
            <a:r>
              <a:rPr lang="en-US" dirty="0"/>
              <a:t>Although in many instances gas appliances are installed by default, appliances like electric heat pumps, were they to become standard, would provide Oregonians both efficient heating and also air conditioning. It’s a two-fer. Air quality improves as well because most heat pumps have improved filtration systems and the by-products of natural gas combustion are eliminated from your home. </a:t>
            </a:r>
            <a:endParaRPr dirty="0"/>
          </a:p>
          <a:p>
            <a:pPr marL="228600" lvl="0" indent="0" algn="l" rtl="0">
              <a:lnSpc>
                <a:spcPct val="100000"/>
              </a:lnSpc>
              <a:spcBef>
                <a:spcPts val="0"/>
              </a:spcBef>
              <a:spcAft>
                <a:spcPts val="0"/>
              </a:spcAft>
              <a:buClr>
                <a:schemeClr val="dk1"/>
              </a:buClr>
              <a:buSzPts val="1100"/>
              <a:buFont typeface="Arial"/>
              <a:buNone/>
            </a:pPr>
            <a:endParaRPr dirty="0"/>
          </a:p>
        </p:txBody>
      </p:sp>
      <p:sp>
        <p:nvSpPr>
          <p:cNvPr id="238" name="Google Shape;238;g14929568ebc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af10732ad4_1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3af10732ad4_1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4929568ebc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g14929568ebc_0_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dirty="0"/>
              <a:t>For many years, advertising from Exxon, Chevron and British Petroleum (BP) have been telling us of their work towards a greener world, while nothing changes.  Recently local NW Natural gas ads have been making similar claims.  It’s the same approach the tobacco industry used — remember </a:t>
            </a:r>
            <a:r>
              <a:rPr lang="en-US" dirty="0">
                <a:latin typeface="Arimo"/>
                <a:ea typeface="Arimo"/>
                <a:cs typeface="Arimo"/>
                <a:sym typeface="Arimo"/>
              </a:rPr>
              <a:t>“</a:t>
            </a:r>
            <a:r>
              <a:rPr lang="en-US" dirty="0"/>
              <a:t>lite” cigarettes? These ads are designed to make us complacent — to convince us that things will get better if we trust business as usual. (over 70% of people feel “natural” methane gas is safe. </a:t>
            </a:r>
            <a:br>
              <a:rPr lang="en-US" dirty="0"/>
            </a:br>
            <a:endParaRPr dirty="0"/>
          </a:p>
          <a:p>
            <a:pPr marL="0" lvl="0" indent="0" algn="l" rtl="0">
              <a:lnSpc>
                <a:spcPct val="100000"/>
              </a:lnSpc>
              <a:spcBef>
                <a:spcPts val="0"/>
              </a:spcBef>
              <a:spcAft>
                <a:spcPts val="0"/>
              </a:spcAft>
              <a:buClr>
                <a:schemeClr val="dk1"/>
              </a:buClr>
              <a:buSzPts val="1100"/>
              <a:buFont typeface="Arial"/>
              <a:buNone/>
            </a:pPr>
            <a:r>
              <a:rPr lang="en-US" dirty="0"/>
              <a:t>In spite of their suggestions of being “green,” Oregon</a:t>
            </a:r>
            <a:r>
              <a:rPr lang="en-US" dirty="0">
                <a:latin typeface="Arimo"/>
                <a:ea typeface="Arimo"/>
                <a:cs typeface="Arimo"/>
                <a:sym typeface="Arimo"/>
              </a:rPr>
              <a:t>’</a:t>
            </a:r>
            <a:r>
              <a:rPr lang="en-US" dirty="0"/>
              <a:t>s natural gas companies are suing the State to overturn</a:t>
            </a:r>
            <a:r>
              <a:rPr lang="en-US" dirty="0">
                <a:solidFill>
                  <a:srgbClr val="0E3C1D"/>
                </a:solidFill>
              </a:rPr>
              <a:t> pollution</a:t>
            </a:r>
            <a:r>
              <a:rPr lang="en-US" dirty="0">
                <a:solidFill>
                  <a:srgbClr val="FF2600"/>
                </a:solidFill>
              </a:rPr>
              <a:t> </a:t>
            </a:r>
            <a:r>
              <a:rPr lang="en-US" dirty="0"/>
              <a:t>regulations that are tackling climate change and cleaning up our air. And last year NW Natural petitioned the Oregon Public Utility Commission for customer rate increases totaling 42% over a little more than a year to pay for executive pay raises, new methane hookups and to subsidize their misleading ad campaign </a:t>
            </a:r>
            <a:r>
              <a:rPr lang="en-US" dirty="0">
                <a:latin typeface="Arimo"/>
                <a:ea typeface="Arimo"/>
                <a:cs typeface="Arimo"/>
                <a:sym typeface="Arimo"/>
              </a:rPr>
              <a:t>– “</a:t>
            </a:r>
            <a:r>
              <a:rPr lang="en-US" dirty="0"/>
              <a:t>Less We Can.”</a:t>
            </a:r>
            <a:endParaRPr dirty="0"/>
          </a:p>
          <a:p>
            <a:pPr marL="0" lvl="0" indent="0" algn="l" rtl="0">
              <a:lnSpc>
                <a:spcPct val="100000"/>
              </a:lnSpc>
              <a:spcBef>
                <a:spcPts val="0"/>
              </a:spcBef>
              <a:spcAft>
                <a:spcPts val="0"/>
              </a:spcAft>
              <a:buSzPts val="1400"/>
              <a:buNone/>
            </a:pPr>
            <a:endParaRPr dirty="0"/>
          </a:p>
        </p:txBody>
      </p:sp>
      <p:sp>
        <p:nvSpPr>
          <p:cNvPr id="326" name="Google Shape;326;g14929568ebc_0_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a:extLst>
            <a:ext uri="{FF2B5EF4-FFF2-40B4-BE49-F238E27FC236}">
              <a16:creationId xmlns:a16="http://schemas.microsoft.com/office/drawing/2014/main" id="{1FBBF773-EA16-1C1F-6269-597855107499}"/>
            </a:ext>
          </a:extLst>
        </p:cNvPr>
        <p:cNvGrpSpPr/>
        <p:nvPr/>
      </p:nvGrpSpPr>
      <p:grpSpPr>
        <a:xfrm>
          <a:off x="0" y="0"/>
          <a:ext cx="0" cy="0"/>
          <a:chOff x="0" y="0"/>
          <a:chExt cx="0" cy="0"/>
        </a:xfrm>
      </p:grpSpPr>
      <p:sp>
        <p:nvSpPr>
          <p:cNvPr id="418" name="Google Shape;418;g3ace349d6b9_0_26:notes">
            <a:extLst>
              <a:ext uri="{FF2B5EF4-FFF2-40B4-BE49-F238E27FC236}">
                <a16:creationId xmlns:a16="http://schemas.microsoft.com/office/drawing/2014/main" id="{3533245E-D827-330B-9B2D-726E973BE6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3ace349d6b9_0_26:notes">
            <a:extLst>
              <a:ext uri="{FF2B5EF4-FFF2-40B4-BE49-F238E27FC236}">
                <a16:creationId xmlns:a16="http://schemas.microsoft.com/office/drawing/2014/main" id="{5EF3F014-336E-6F66-BC50-CB18820E3C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09352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af0538c58f_1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af0538c58f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af0538c58f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af0538c58f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af0538c58f_1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3af0538c58f_1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af66acd4fc_4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af66acd4fc_4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af10732ad4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af10732ad4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af10732ad4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af10732ad4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BVC</a:t>
            </a:r>
            <a:endParaRPr dirty="0"/>
          </a:p>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ace349d6b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ace349d6b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DavidBB</a:t>
            </a:r>
            <a:endParaRPr dirty="0">
              <a:solidFill>
                <a:schemeClr val="dk1"/>
              </a:solidFill>
            </a:endParaRPr>
          </a:p>
          <a:p>
            <a:pPr marL="0" lvl="0" indent="0" algn="l" rtl="0">
              <a:spcBef>
                <a:spcPts val="0"/>
              </a:spcBef>
              <a:spcAft>
                <a:spcPts val="0"/>
              </a:spcAft>
              <a:buNone/>
            </a:pPr>
            <a:r>
              <a:rPr lang="en" dirty="0">
                <a:solidFill>
                  <a:schemeClr val="dk1"/>
                </a:solidFill>
              </a:rPr>
              <a:t>Why is methane bad for our wallets? Because </a:t>
            </a:r>
            <a:endParaRPr dirty="0">
              <a:solidFill>
                <a:schemeClr val="dk1"/>
              </a:solidFill>
            </a:endParaRPr>
          </a:p>
          <a:p>
            <a:pPr marL="0" lvl="0" indent="0" algn="l" rtl="0">
              <a:spcBef>
                <a:spcPts val="0"/>
              </a:spcBef>
              <a:spcAft>
                <a:spcPts val="0"/>
              </a:spcAft>
              <a:buNone/>
            </a:pP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Methane is expensive and volatile. Prices range not only from year to year - but season to season.</a:t>
            </a:r>
            <a:endParaRPr dirty="0">
              <a:solidFill>
                <a:schemeClr val="dk1"/>
              </a:solidFill>
            </a:endParaRPr>
          </a:p>
          <a:p>
            <a:pPr marL="0" lvl="0" indent="0" algn="l" rtl="0">
              <a:spcBef>
                <a:spcPts val="0"/>
              </a:spcBef>
              <a:spcAft>
                <a:spcPts val="0"/>
              </a:spcAft>
              <a:buNone/>
            </a:pP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Gas utilities in Oregon continue to raise their prices due to the variability in methane pricing - in 2022 alone they raised rates between 18-25%.</a:t>
            </a:r>
            <a:endParaRPr dirty="0">
              <a:solidFill>
                <a:schemeClr val="dk1"/>
              </a:solidFill>
            </a:endParaRPr>
          </a:p>
          <a:p>
            <a:pPr marL="0" lvl="0" indent="0" algn="l" rtl="0">
              <a:spcBef>
                <a:spcPts val="0"/>
              </a:spcBef>
              <a:spcAft>
                <a:spcPts val="0"/>
              </a:spcAft>
              <a:buNone/>
            </a:pP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and if you’re fully electric, don’t think you’re off the hook, Our electric utilities currently rely on gas for power production as well - and as prices rise so do their rates. In 2024, a quarter of PGE’s bill increase was attributed to spikes in methane prices.</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af10732ad4_1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3af10732ad4_1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DavidBB</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Gas utilities don’t make the majority of their money off of selling gas - but by building out the infrastructure to provide it.</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Gas companies will build new infrastructure and raise rates to recoup those investments. But because these costs are spread over many years- customers can get stuck paying for an new pipe or main investment for decades. For context, a pipe installed today will be reflected on a customer bill until 2075.</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Further, gas companies rely on existing customers to subsidize system expansions through a mechanism called a Line Extension Allowance. This allows them to raise rates for current customers to build new infrastructure to attract new ones.</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Electric heat pumps are shown to be cheaper - and avoid the volatility of the fossil fuel market - BUT gas companies are resistant to fuel switching.</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af10732ad4_1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af10732ad4_1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
                <a:solidFill>
                  <a:schemeClr val="dk1"/>
                </a:solidFill>
              </a:rPr>
              <a:t>Like all other utilities in Oregon, gas companies must reduce their emissions by 50% in 2035 and 90% in 2050. To do this, all three gas utilities in Oregon are asking to invest in so called “climate friendly” alternative fuels - but these are not cheap or clean.</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Renewable natural gas, made from methane captured at landfills, farms or wastewater facilities, requires costly infrastructure investments. Even if the gas companies were to buy it - the supply is limited and estimated to grow by only 15-20% by 2030 - not nearly enough to replace the emissions of conventional methane gas.</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Synthetic methane is not commercially ready - and again would require very costly production and infrastructure investments to scale. </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Hydrogen is difficult to produce, requires costly investments and poses major safety risks (such as pipe degradation) when mixed into existing gas pipelines.</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Other alternatives to meet climate goals are already available! Switching to energy efficient electric appliances through targeted electrification, investing in weatherization programs to reduce methane emissions are ways we can reduce our dependence on methane - and its impact on our wallets.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af10732ad4_1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af10732ad4_1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7be5fd04d3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7be5fd04d3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Annabelle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ade6f6db6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ade6f6db6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af10732ad4_6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3af10732ad4_6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BVC</a:t>
            </a:r>
            <a:endParaRPr/>
          </a:p>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ace349d6b9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3ace349d6b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Here’s why the the action we’re going to ask you to take tonight is so important. “Warning your neighbors.” So many Oregonians are not up to speed on methane “natural gas” and so education is our most important tool.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 surveys: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Many Oregonians have said they don’t understand why we should reduce gas use.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Many believe it’s a “natural” source of energy and describe it as “clean”.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Less than half of Oregonians understand methane is a major contributor to climate change. </a:t>
            </a: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af594c86a4_4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3af594c86a4_4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55600" algn="l" rtl="0">
              <a:lnSpc>
                <a:spcPct val="100000"/>
              </a:lnSpc>
              <a:spcBef>
                <a:spcPts val="0"/>
              </a:spcBef>
              <a:spcAft>
                <a:spcPts val="0"/>
              </a:spcAft>
              <a:buClr>
                <a:schemeClr val="lt2"/>
              </a:buClr>
              <a:buSzPts val="2000"/>
              <a:buChar char="●"/>
            </a:pPr>
            <a:r>
              <a:rPr lang="en-US" sz="1100" dirty="0">
                <a:solidFill>
                  <a:schemeClr val="lt2"/>
                </a:solidFill>
              </a:rPr>
              <a:t>Methane is a </a:t>
            </a:r>
            <a:r>
              <a:rPr lang="en-US" sz="1100" b="1" dirty="0">
                <a:solidFill>
                  <a:schemeClr val="lt2"/>
                </a:solidFill>
              </a:rPr>
              <a:t>potent</a:t>
            </a:r>
            <a:r>
              <a:rPr lang="en-US" sz="1100" dirty="0">
                <a:solidFill>
                  <a:schemeClr val="lt2"/>
                </a:solidFill>
              </a:rPr>
              <a:t> greenhouse gas, it traps heat much more effectively than CO2 in both the short term 84x more in the first 20 years and 20 x as much as CO2the long term</a:t>
            </a:r>
          </a:p>
          <a:p>
            <a:pPr marL="457200" lvl="0" indent="-355600" algn="l" rtl="0">
              <a:lnSpc>
                <a:spcPct val="100000"/>
              </a:lnSpc>
              <a:spcBef>
                <a:spcPts val="0"/>
              </a:spcBef>
              <a:spcAft>
                <a:spcPts val="0"/>
              </a:spcAft>
              <a:buClr>
                <a:schemeClr val="lt2"/>
              </a:buClr>
              <a:buSzPts val="2000"/>
              <a:buChar char="●"/>
            </a:pPr>
            <a:endParaRPr lang="en-US" sz="1100" dirty="0">
              <a:solidFill>
                <a:schemeClr val="lt2"/>
              </a:solidFill>
            </a:endParaRPr>
          </a:p>
          <a:p>
            <a:pPr marL="457200" lvl="0" indent="-355600" algn="l" rtl="0">
              <a:lnSpc>
                <a:spcPct val="100000"/>
              </a:lnSpc>
              <a:spcBef>
                <a:spcPts val="0"/>
              </a:spcBef>
              <a:spcAft>
                <a:spcPts val="0"/>
              </a:spcAft>
              <a:buClr>
                <a:schemeClr val="lt2"/>
              </a:buClr>
              <a:buSzPts val="2000"/>
              <a:buChar char="●"/>
            </a:pPr>
            <a:r>
              <a:rPr lang="en-US" sz="1100" dirty="0">
                <a:solidFill>
                  <a:schemeClr val="lt2"/>
                </a:solidFill>
              </a:rPr>
              <a:t>Where does methane get leaked into the atmosphere? But your answers in the chat.</a:t>
            </a:r>
          </a:p>
          <a:p>
            <a:pPr marL="457200" lvl="0" indent="-355600" algn="l" rtl="0">
              <a:lnSpc>
                <a:spcPct val="100000"/>
              </a:lnSpc>
              <a:spcBef>
                <a:spcPts val="0"/>
              </a:spcBef>
              <a:spcAft>
                <a:spcPts val="0"/>
              </a:spcAft>
              <a:buClr>
                <a:schemeClr val="lt2"/>
              </a:buClr>
              <a:buSzPts val="2000"/>
              <a:buChar char="●"/>
            </a:pPr>
            <a:endParaRPr lang="en-US" sz="1100" dirty="0">
              <a:solidFill>
                <a:schemeClr val="lt2"/>
              </a:solidFill>
            </a:endParaRPr>
          </a:p>
          <a:p>
            <a:pPr marL="457200" marR="0" lvl="0" indent="-355600" algn="l" defTabSz="914400" rtl="0" eaLnBrk="1" fontAlgn="auto" latinLnBrk="0" hangingPunct="1">
              <a:lnSpc>
                <a:spcPct val="100000"/>
              </a:lnSpc>
              <a:spcBef>
                <a:spcPts val="1000"/>
              </a:spcBef>
              <a:spcAft>
                <a:spcPts val="0"/>
              </a:spcAft>
              <a:buClr>
                <a:schemeClr val="lt2"/>
              </a:buClr>
              <a:buSzPts val="2000"/>
              <a:buFont typeface="Arial"/>
              <a:buChar char="●"/>
              <a:tabLst/>
              <a:defRPr/>
            </a:pPr>
            <a:r>
              <a:rPr lang="en-US" sz="1100" dirty="0">
                <a:solidFill>
                  <a:schemeClr val="lt2"/>
                </a:solidFill>
              </a:rPr>
              <a:t>Major sources of methane are fossil gas production, pipelines, leaks, &amp; appliances in buildings</a:t>
            </a:r>
          </a:p>
          <a:p>
            <a:pPr marL="457200" marR="0" lvl="0" indent="-355600" algn="l" defTabSz="914400" rtl="0" eaLnBrk="1" fontAlgn="auto" latinLnBrk="0" hangingPunct="1">
              <a:lnSpc>
                <a:spcPct val="100000"/>
              </a:lnSpc>
              <a:spcBef>
                <a:spcPts val="1000"/>
              </a:spcBef>
              <a:spcAft>
                <a:spcPts val="0"/>
              </a:spcAft>
              <a:buClr>
                <a:schemeClr val="lt2"/>
              </a:buClr>
              <a:buSzPts val="2000"/>
              <a:buFont typeface="Arial"/>
              <a:buChar char="●"/>
              <a:tabLst/>
              <a:defRPr/>
            </a:pPr>
            <a:endParaRPr lang="en-US" sz="1100" dirty="0">
              <a:solidFill>
                <a:schemeClr val="lt2"/>
              </a:solidFill>
            </a:endParaRPr>
          </a:p>
          <a:p>
            <a:pPr marL="457200" marR="0" lvl="0" indent="-355600" algn="l" defTabSz="914400" rtl="0" eaLnBrk="1" fontAlgn="auto" latinLnBrk="0" hangingPunct="1">
              <a:lnSpc>
                <a:spcPct val="100000"/>
              </a:lnSpc>
              <a:spcBef>
                <a:spcPts val="1000"/>
              </a:spcBef>
              <a:spcAft>
                <a:spcPts val="0"/>
              </a:spcAft>
              <a:buClr>
                <a:schemeClr val="lt2"/>
              </a:buClr>
              <a:buSzPts val="2000"/>
              <a:buFont typeface="Arial"/>
              <a:buChar char="●"/>
              <a:tabLst/>
              <a:defRPr/>
            </a:pPr>
            <a:r>
              <a:rPr lang="en-US" sz="1100" dirty="0">
                <a:solidFill>
                  <a:schemeClr val="lt2"/>
                </a:solidFill>
              </a:rPr>
              <a:t>Methane leaks along the whole system – from the  drilling well, to the pipeline, to the way stations and to the burner in our homes.</a:t>
            </a:r>
          </a:p>
          <a:p>
            <a:pPr marL="457200" lvl="0" indent="-355600" algn="l" rtl="0">
              <a:lnSpc>
                <a:spcPct val="100000"/>
              </a:lnSpc>
              <a:spcBef>
                <a:spcPts val="1000"/>
              </a:spcBef>
              <a:spcAft>
                <a:spcPts val="0"/>
              </a:spcAft>
              <a:buClr>
                <a:schemeClr val="lt2"/>
              </a:buClr>
              <a:buSzPts val="2000"/>
              <a:buChar char="●"/>
            </a:pPr>
            <a:endParaRPr lang="en-US" sz="1100" dirty="0">
              <a:solidFill>
                <a:schemeClr val="lt2"/>
              </a:solidFill>
            </a:endParaRPr>
          </a:p>
          <a:p>
            <a:pPr marL="457200" lvl="0" indent="-355600" algn="l" rtl="0">
              <a:lnSpc>
                <a:spcPct val="100000"/>
              </a:lnSpc>
              <a:spcBef>
                <a:spcPts val="1000"/>
              </a:spcBef>
              <a:spcAft>
                <a:spcPts val="0"/>
              </a:spcAft>
              <a:buClr>
                <a:schemeClr val="lt2"/>
              </a:buClr>
              <a:buSzPts val="2000"/>
              <a:buChar char="●"/>
            </a:pPr>
            <a:r>
              <a:rPr lang="en-US" sz="1100" dirty="0">
                <a:solidFill>
                  <a:schemeClr val="lt2"/>
                </a:solidFill>
              </a:rPr>
              <a:t>In Oregon, buildings, agriculture, and dairy farms are one of the largest sources of methane pollution</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ace349d6b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ace349d6b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BVC</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af66acd4fc_4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af66acd4fc_4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Georgia"/>
                <a:ea typeface="Georgia"/>
                <a:cs typeface="Georgia"/>
                <a:sym typeface="Georgia"/>
              </a:rPr>
              <a:t>Methane is 86x more potent than CO2 for warming the planet</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None/>
            </a:pPr>
            <a:r>
              <a:rPr lang="en" dirty="0">
                <a:solidFill>
                  <a:schemeClr val="dk1"/>
                </a:solidFill>
                <a:latin typeface="Georgia"/>
                <a:ea typeface="Georgia"/>
                <a:cs typeface="Georgia"/>
                <a:sym typeface="Georgia"/>
              </a:rPr>
              <a:t>Methane leaks from wells and pipelines make “natural” gas </a:t>
            </a:r>
            <a:r>
              <a:rPr lang="en" u="sng" dirty="0">
                <a:solidFill>
                  <a:srgbClr val="1155CC"/>
                </a:solidFill>
                <a:latin typeface="Georgia"/>
                <a:ea typeface="Georgia"/>
                <a:cs typeface="Georgia"/>
                <a:sym typeface="Georgia"/>
                <a:hlinkClick r:id="rId3">
                  <a:extLst>
                    <a:ext uri="{A12FA001-AC4F-418D-AE19-62706E023703}">
                      <ahyp:hlinkClr xmlns:ahyp="http://schemas.microsoft.com/office/drawing/2018/hyperlinkcolor" val="tx"/>
                    </a:ext>
                  </a:extLst>
                </a:hlinkClick>
              </a:rPr>
              <a:t>as bad for the climate as coal</a:t>
            </a:r>
            <a:r>
              <a:rPr lang="en" dirty="0">
                <a:solidFill>
                  <a:schemeClr val="dk1"/>
                </a:solidFill>
                <a:latin typeface="Georgia"/>
                <a:ea typeface="Georgia"/>
                <a:cs typeface="Georgia"/>
                <a:sym typeface="Georgia"/>
              </a:rPr>
              <a:t> </a:t>
            </a:r>
            <a:endParaRPr dirty="0">
              <a:solidFill>
                <a:schemeClr val="dk1"/>
              </a:solidFill>
              <a:latin typeface="Georgia"/>
              <a:ea typeface="Georgia"/>
              <a:cs typeface="Georgia"/>
              <a:sym typeface="Georgia"/>
            </a:endParaRPr>
          </a:p>
          <a:p>
            <a:pPr marL="0" lvl="0" indent="0" algn="l" rtl="0">
              <a:lnSpc>
                <a:spcPct val="115000"/>
              </a:lnSpc>
              <a:spcBef>
                <a:spcPts val="0"/>
              </a:spcBef>
              <a:spcAft>
                <a:spcPts val="0"/>
              </a:spcAft>
              <a:buNone/>
            </a:pPr>
            <a:endParaRPr dirty="0">
              <a:solidFill>
                <a:schemeClr val="dk1"/>
              </a:solidFill>
              <a:latin typeface="Georgia"/>
              <a:ea typeface="Georgia"/>
              <a:cs typeface="Georgia"/>
              <a:sym typeface="Georgia"/>
            </a:endParaRPr>
          </a:p>
          <a:p>
            <a:pPr marL="0" lvl="0" indent="0" algn="l" rtl="0">
              <a:lnSpc>
                <a:spcPct val="115000"/>
              </a:lnSpc>
              <a:spcBef>
                <a:spcPts val="0"/>
              </a:spcBef>
              <a:spcAft>
                <a:spcPts val="0"/>
              </a:spcAft>
              <a:buNone/>
            </a:pPr>
            <a:r>
              <a:rPr lang="en" dirty="0">
                <a:solidFill>
                  <a:schemeClr val="dk1"/>
                </a:solidFill>
                <a:latin typeface="Georgia"/>
                <a:ea typeface="Georgia"/>
                <a:cs typeface="Georgia"/>
                <a:sym typeface="Georgia"/>
              </a:rPr>
              <a:t>Nearly one-third of Oregon’s climate pollution comes from homes &amp; buildings, just behind transportation. </a:t>
            </a:r>
            <a:endParaRPr dirty="0">
              <a:solidFill>
                <a:schemeClr val="dk1"/>
              </a:solidFill>
              <a:latin typeface="Georgia"/>
              <a:ea typeface="Georgia"/>
              <a:cs typeface="Georgia"/>
              <a:sym typeface="Georgia"/>
            </a:endParaRPr>
          </a:p>
          <a:p>
            <a:pPr marL="457200" lvl="0" indent="-298450" algn="l" rtl="0">
              <a:lnSpc>
                <a:spcPct val="115000"/>
              </a:lnSpc>
              <a:spcBef>
                <a:spcPts val="0"/>
              </a:spcBef>
              <a:spcAft>
                <a:spcPts val="0"/>
              </a:spcAft>
              <a:buClr>
                <a:schemeClr val="dk1"/>
              </a:buClr>
              <a:buSzPts val="1100"/>
              <a:buFont typeface="Georgia"/>
              <a:buChar char="●"/>
            </a:pPr>
            <a:r>
              <a:rPr lang="en" dirty="0">
                <a:solidFill>
                  <a:schemeClr val="dk1"/>
                </a:solidFill>
                <a:latin typeface="Georgia"/>
                <a:ea typeface="Georgia"/>
                <a:cs typeface="Georgia"/>
                <a:sym typeface="Georgia"/>
              </a:rPr>
              <a:t>Buildings pollute in two ways, burning gas on-site and using electricity created by burning fossil fuels. </a:t>
            </a:r>
            <a:endParaRPr dirty="0">
              <a:solidFill>
                <a:schemeClr val="dk1"/>
              </a:solidFill>
              <a:latin typeface="Georgia"/>
              <a:ea typeface="Georgia"/>
              <a:cs typeface="Georgia"/>
              <a:sym typeface="Georgia"/>
            </a:endParaRPr>
          </a:p>
          <a:p>
            <a:pPr marL="0" lvl="0" indent="0" algn="l" rtl="0">
              <a:lnSpc>
                <a:spcPct val="115000"/>
              </a:lnSpc>
              <a:spcBef>
                <a:spcPts val="0"/>
              </a:spcBef>
              <a:spcAft>
                <a:spcPts val="0"/>
              </a:spcAft>
              <a:buNone/>
            </a:pPr>
            <a:endParaRPr dirty="0">
              <a:solidFill>
                <a:schemeClr val="dk1"/>
              </a:solidFill>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Georgia"/>
                <a:ea typeface="Georgia"/>
                <a:cs typeface="Georgia"/>
                <a:sym typeface="Georgia"/>
              </a:rPr>
              <a:t>The average home with gas furnace and gas water heater create 5 - 11 tons of climate pollution per year. </a:t>
            </a:r>
            <a:endParaRPr dirty="0">
              <a:solidFill>
                <a:schemeClr val="dk1"/>
              </a:solidFill>
              <a:latin typeface="Georgia"/>
              <a:ea typeface="Georgia"/>
              <a:cs typeface="Georgia"/>
              <a:sym typeface="Georgia"/>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af594c86a4_4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3af594c86a4_4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https://science.nasa.gov/climate-change/causes/</a:t>
            </a:r>
            <a:r>
              <a:rPr lang="en"/>
              <a:t> </a:t>
            </a:r>
            <a:endParaRPr/>
          </a:p>
          <a:p>
            <a:pPr marL="0" lvl="0" indent="0" algn="l" rtl="0">
              <a:spcBef>
                <a:spcPts val="0"/>
              </a:spcBef>
              <a:spcAft>
                <a:spcPts val="0"/>
              </a:spcAft>
              <a:buNone/>
            </a:pPr>
            <a:r>
              <a:rPr lang="en" u="sng">
                <a:solidFill>
                  <a:schemeClr val="hlink"/>
                </a:solidFill>
                <a:hlinkClick r:id="rId4"/>
              </a:rPr>
              <a:t>https://www.epa.gov/climatechange-science/causes-climate-change</a:t>
            </a:r>
            <a:r>
              <a:rPr lang="en"/>
              <a:t> </a:t>
            </a:r>
            <a:endParaRPr/>
          </a:p>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Where</a:t>
            </a:r>
            <a:r>
              <a:rPr lang="en-US" baseline="0" dirty="0"/>
              <a:t> does all this methane leakage occur? Methane is a gas so easily “leaks” into the </a:t>
            </a:r>
            <a:r>
              <a:rPr lang="en-US" baseline="0" dirty="0" err="1"/>
              <a:t>atmosphere.These</a:t>
            </a:r>
            <a:r>
              <a:rPr lang="en-US" baseline="0" dirty="0"/>
              <a:t> numbers were calculated by the EPA, but measured figures show leakage rates of 3% or more. In fact a new study suggests that end use methane leakage is nearly 1%.</a:t>
            </a:r>
          </a:p>
          <a:p>
            <a:endParaRPr lang="en-US" baseline="0" dirty="0"/>
          </a:p>
          <a:p>
            <a:r>
              <a:rPr lang="en-US" sz="1200" dirty="0"/>
              <a:t>Release at the time of initial drill if it goes through pockets of methane. </a:t>
            </a:r>
          </a:p>
          <a:p>
            <a:r>
              <a:rPr lang="en-US" sz="1200" dirty="0"/>
              <a:t>Backflow from fracking fluids coming</a:t>
            </a:r>
            <a:r>
              <a:rPr lang="en-US" sz="1200" baseline="0" dirty="0"/>
              <a:t> back to the surface without capturing the gaseous contents including the natural gas.</a:t>
            </a:r>
            <a:endParaRPr lang="en-US" sz="1200" dirty="0"/>
          </a:p>
          <a:p>
            <a:r>
              <a:rPr lang="en-US" sz="1200" dirty="0"/>
              <a:t>Leaks around the cement casing placed to avoid leakage of product into the water table. (6x</a:t>
            </a:r>
            <a:r>
              <a:rPr lang="en-US" sz="1200" baseline="0" dirty="0"/>
              <a:t> the cement casing failure from fracked wells)</a:t>
            </a:r>
            <a:r>
              <a:rPr lang="en-US" sz="1200" dirty="0"/>
              <a:t>.  </a:t>
            </a:r>
          </a:p>
          <a:p>
            <a:r>
              <a:rPr lang="en-US" sz="1200" dirty="0"/>
              <a:t>However, it is f</a:t>
            </a:r>
            <a:r>
              <a:rPr lang="en-US" sz="1200" baseline="0" dirty="0"/>
              <a:t>elt that leakage rates rise over time from wells </a:t>
            </a:r>
            <a:r>
              <a:rPr lang="en-US" sz="1200" baseline="0" dirty="0" err="1"/>
              <a:t>esp</a:t>
            </a:r>
            <a:r>
              <a:rPr lang="en-US" sz="1200" baseline="0" dirty="0"/>
              <a:t> abandoned wells</a:t>
            </a:r>
            <a:r>
              <a:rPr lang="en-US" sz="1200" dirty="0"/>
              <a:t>.  </a:t>
            </a:r>
          </a:p>
          <a:p>
            <a:r>
              <a:rPr lang="en-US" sz="1200" dirty="0"/>
              <a:t>Leakage can also occur during storing and processing with use of the unprocessed natural gas to run the generators</a:t>
            </a:r>
            <a:r>
              <a:rPr lang="en-US" sz="1200" baseline="0" dirty="0"/>
              <a:t> and venting done to maintain pressure in the pipelines.</a:t>
            </a:r>
            <a:endParaRPr lang="en-US" sz="1200" dirty="0"/>
          </a:p>
          <a:p>
            <a:r>
              <a:rPr lang="en-US" sz="1200" dirty="0"/>
              <a:t>Leakage from high-pressure pipelines to delivery</a:t>
            </a:r>
            <a:r>
              <a:rPr lang="en-US" sz="1200" baseline="0" dirty="0"/>
              <a:t> locations.</a:t>
            </a:r>
          </a:p>
          <a:p>
            <a:r>
              <a:rPr lang="en-US" sz="1200" baseline="0" dirty="0"/>
              <a:t>Increased natural gas in home heating and cooking through seriously aging pipelines has been well-documented to be leaking serious amounts in D.C. and Boston.</a:t>
            </a:r>
            <a:endParaRPr lang="en-US" sz="1200" dirty="0"/>
          </a:p>
          <a:p>
            <a:endParaRPr lang="en-US" dirty="0"/>
          </a:p>
          <a:p>
            <a:r>
              <a:rPr lang="en-US" i="1" dirty="0"/>
              <a:t>Science 14 February 2014: </a:t>
            </a:r>
            <a:br>
              <a:rPr lang="en-US" i="1" dirty="0"/>
            </a:br>
            <a:r>
              <a:rPr lang="en-US" i="1" dirty="0"/>
              <a:t>Vol. 343 no. 6172 pp. 733-735 </a:t>
            </a:r>
            <a:br>
              <a:rPr lang="en-US" i="1" dirty="0"/>
            </a:br>
            <a:r>
              <a:rPr lang="en-US" i="1" dirty="0"/>
              <a:t>DOI: 10.1126/science.1247045 source of image.</a:t>
            </a:r>
            <a:r>
              <a:rPr lang="en-US" i="1" baseline="0" dirty="0"/>
              <a:t>  Refuted in amounts </a:t>
            </a:r>
            <a:endParaRPr lang="en-US" dirty="0"/>
          </a:p>
        </p:txBody>
      </p:sp>
      <p:sp>
        <p:nvSpPr>
          <p:cNvPr id="4" name="Slide Number Placeholder 3"/>
          <p:cNvSpPr>
            <a:spLocks noGrp="1"/>
          </p:cNvSpPr>
          <p:nvPr>
            <p:ph type="sldNum" sz="quarter" idx="10"/>
          </p:nvPr>
        </p:nvSpPr>
        <p:spPr/>
        <p:txBody>
          <a:bodyPr/>
          <a:lstStyle/>
          <a:p>
            <a:fld id="{F3A51B62-0E9D-46DB-8A8E-742A67419A14}" type="slidenum">
              <a:rPr lang="en-US" smtClean="0"/>
              <a:t>42</a:t>
            </a:fld>
            <a:endParaRPr lang="en-US"/>
          </a:p>
        </p:txBody>
      </p:sp>
    </p:spTree>
    <p:extLst>
      <p:ext uri="{BB962C8B-B14F-4D97-AF65-F5344CB8AC3E}">
        <p14:creationId xmlns:p14="http://schemas.microsoft.com/office/powerpoint/2010/main" val="23289747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Background: 130,000 abandoned wells (2022) but EPA estimates as high as 2-3 million. 9 million live within 1 mile of a well.</a:t>
            </a:r>
          </a:p>
          <a:p>
            <a:r>
              <a:rPr lang="en-US" dirty="0"/>
              <a:t>Biden released $1.15 </a:t>
            </a:r>
            <a:r>
              <a:rPr lang="en-US" dirty="0" err="1"/>
              <a:t>Bil</a:t>
            </a:r>
            <a:r>
              <a:rPr lang="en-US" dirty="0"/>
              <a:t> to help cap them (another 3.55 </a:t>
            </a:r>
            <a:r>
              <a:rPr lang="en-US" dirty="0" err="1"/>
              <a:t>bil</a:t>
            </a:r>
            <a:r>
              <a:rPr lang="en-US" dirty="0"/>
              <a:t> left in funding)</a:t>
            </a:r>
          </a:p>
          <a:p>
            <a:r>
              <a:rPr lang="en-US" dirty="0"/>
              <a:t>No change in requirement for corporations to hold adequate reserves to cap wells should they go bankrupt.</a:t>
            </a:r>
          </a:p>
          <a:p>
            <a:endParaRPr lang="en-US" dirty="0"/>
          </a:p>
          <a:p>
            <a:r>
              <a:rPr lang="en-US" dirty="0"/>
              <a:t>Biggest bang is to reduce drilling and using methane!</a:t>
            </a:r>
          </a:p>
          <a:p>
            <a:endParaRPr lang="en-US" dirty="0"/>
          </a:p>
          <a:p>
            <a:endParaRPr lang="en-US" dirty="0"/>
          </a:p>
        </p:txBody>
      </p:sp>
      <p:sp>
        <p:nvSpPr>
          <p:cNvPr id="4" name="Slide Number Placeholder 3"/>
          <p:cNvSpPr>
            <a:spLocks noGrp="1"/>
          </p:cNvSpPr>
          <p:nvPr>
            <p:ph type="sldNum" sz="quarter" idx="5"/>
          </p:nvPr>
        </p:nvSpPr>
        <p:spPr/>
        <p:txBody>
          <a:bodyPr/>
          <a:lstStyle/>
          <a:p>
            <a:fld id="{57B3A1D5-B376-442E-8733-2BE66A735381}" type="slidenum">
              <a:rPr lang="en-US" smtClean="0"/>
              <a:t>43</a:t>
            </a:fld>
            <a:endParaRPr lang="en-US"/>
          </a:p>
        </p:txBody>
      </p:sp>
    </p:spTree>
    <p:extLst>
      <p:ext uri="{BB962C8B-B14F-4D97-AF65-F5344CB8AC3E}">
        <p14:creationId xmlns:p14="http://schemas.microsoft.com/office/powerpoint/2010/main" val="31019609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af66acd4fc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3af66acd4fc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78810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3af10732ad4_1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3af10732ad4_1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DavidBB</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ace349d6b9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3ace349d6b9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8892ce4bf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8892ce4bf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What is “Natural Gas”?</a:t>
            </a:r>
          </a:p>
          <a:p>
            <a:r>
              <a:rPr lang="en-US" b="1" dirty="0"/>
              <a:t>Natural gas</a:t>
            </a:r>
            <a:r>
              <a:rPr lang="en-US" dirty="0"/>
              <a:t> is a combination</a:t>
            </a:r>
            <a:r>
              <a:rPr lang="en-US" baseline="0" dirty="0"/>
              <a:t> of hydrocarbon gas that is primarily methane.  It is </a:t>
            </a:r>
            <a:r>
              <a:rPr lang="en-US" dirty="0"/>
              <a:t>formed when layers of buried plants, gases, and animals are exposed to intense heat and pressure over thousands of years. It</a:t>
            </a:r>
            <a:r>
              <a:rPr lang="en-US" baseline="0" dirty="0"/>
              <a:t> is f</a:t>
            </a:r>
            <a:r>
              <a:rPr lang="en-US" dirty="0"/>
              <a:t>ound in pockets,</a:t>
            </a:r>
            <a:r>
              <a:rPr lang="en-US" baseline="0" dirty="0"/>
              <a:t> or intermixed with coal or petroleum products. </a:t>
            </a:r>
            <a:r>
              <a:rPr lang="en-US" dirty="0"/>
              <a:t>Before natural gas can be used as a fuel, it must be processed to remove impurities, including water, to meet the specifications of marketable natural gas. The by-products of this processing include ethane, propane, butanes, pentanes and other higher molecular weight hydrocarbons some of which are carcinogenic, cause respiratory problems and combine with the NOx to make ozone.  Also hydrogen sulfide (in small amounts compared to coal) may be converted into pure </a:t>
            </a:r>
            <a:r>
              <a:rPr lang="en-US" dirty="0">
                <a:hlinkClick r:id="rId3" tooltip="Sulfur"/>
              </a:rPr>
              <a:t>sulfur</a:t>
            </a:r>
            <a:r>
              <a:rPr lang="en-US" baseline="0" dirty="0"/>
              <a:t> in processing. Processing of natural gas also removes carbon dioxide, water and other elements.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picture shows “flaring of natural gases” at on and offshore oil producing sites to prevent the noxious gas from lingering at ground level.</a:t>
            </a:r>
            <a:r>
              <a:rPr lang="en-US" sz="1200" kern="1200" baseline="0" dirty="0">
                <a:solidFill>
                  <a:schemeClr val="tx1"/>
                </a:solidFill>
                <a:effectLst/>
                <a:latin typeface="+mn-lt"/>
                <a:ea typeface="+mn-ea"/>
                <a:cs typeface="+mn-cs"/>
              </a:rPr>
              <a:t> Obviously this is loss of a valuable resource but is felt to be less harmful than just allowing it to escape as it is burned into CO2 rather than the more climate forcing methane..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3A51B62-0E9D-46DB-8A8E-742A67419A14}" type="slidenum">
              <a:rPr lang="en-US" smtClean="0"/>
              <a:t>5</a:t>
            </a:fld>
            <a:endParaRPr lang="en-US"/>
          </a:p>
        </p:txBody>
      </p:sp>
    </p:spTree>
    <p:extLst>
      <p:ext uri="{BB962C8B-B14F-4D97-AF65-F5344CB8AC3E}">
        <p14:creationId xmlns:p14="http://schemas.microsoft.com/office/powerpoint/2010/main" val="2961199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07EE08A1-7653-862E-F730-E7E0F61D8E74}"/>
            </a:ext>
          </a:extLst>
        </p:cNvPr>
        <p:cNvGrpSpPr/>
        <p:nvPr/>
      </p:nvGrpSpPr>
      <p:grpSpPr>
        <a:xfrm>
          <a:off x="0" y="0"/>
          <a:ext cx="0" cy="0"/>
          <a:chOff x="0" y="0"/>
          <a:chExt cx="0" cy="0"/>
        </a:xfrm>
      </p:grpSpPr>
      <p:sp>
        <p:nvSpPr>
          <p:cNvPr id="165" name="Google Shape;165;g3ace349d6b9_0_6:notes">
            <a:extLst>
              <a:ext uri="{FF2B5EF4-FFF2-40B4-BE49-F238E27FC236}">
                <a16:creationId xmlns:a16="http://schemas.microsoft.com/office/drawing/2014/main" id="{7A93DD8F-B7BC-B948-071A-21C774DE42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ace349d6b9_0_6:notes">
            <a:extLst>
              <a:ext uri="{FF2B5EF4-FFF2-40B4-BE49-F238E27FC236}">
                <a16:creationId xmlns:a16="http://schemas.microsoft.com/office/drawing/2014/main" id="{E17D2D6C-9924-748D-78DC-7954993D2C4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EU cattle emitting methane are greater source of carbon than their cars.</a:t>
            </a:r>
            <a:endParaRPr dirty="0"/>
          </a:p>
        </p:txBody>
      </p:sp>
    </p:spTree>
    <p:extLst>
      <p:ext uri="{BB962C8B-B14F-4D97-AF65-F5344CB8AC3E}">
        <p14:creationId xmlns:p14="http://schemas.microsoft.com/office/powerpoint/2010/main" val="419453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ace349d6b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ace349d6b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af0538c58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af0538c58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af0538c58f_1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af0538c58f_1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54"/>
        <p:cNvGrpSpPr/>
        <p:nvPr/>
      </p:nvGrpSpPr>
      <p:grpSpPr>
        <a:xfrm>
          <a:off x="0" y="0"/>
          <a:ext cx="0" cy="0"/>
          <a:chOff x="0" y="0"/>
          <a:chExt cx="0" cy="0"/>
        </a:xfrm>
      </p:grpSpPr>
      <p:sp>
        <p:nvSpPr>
          <p:cNvPr id="55" name="Google Shape;55;p14"/>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56" name="Google Shape;56;p14"/>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57" name="Google Shape;57;p14"/>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58" name="Google Shape;58;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59"/>
        <p:cNvGrpSpPr/>
        <p:nvPr/>
      </p:nvGrpSpPr>
      <p:grpSpPr>
        <a:xfrm>
          <a:off x="0" y="0"/>
          <a:ext cx="0" cy="0"/>
          <a:chOff x="0" y="0"/>
          <a:chExt cx="0" cy="0"/>
        </a:xfrm>
      </p:grpSpPr>
      <p:sp>
        <p:nvSpPr>
          <p:cNvPr id="60" name="Google Shape;60;p15"/>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txBody>
          <a:bodyPr/>
          <a:lstStyle/>
          <a:p>
            <a:endParaRPr lang="en-US"/>
          </a:p>
        </p:txBody>
      </p:sp>
      <p:sp>
        <p:nvSpPr>
          <p:cNvPr id="61" name="Google Shape;61;p15"/>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txBody>
          <a:bodyPr/>
          <a:lstStyle/>
          <a:p>
            <a:endParaRPr lang="en-US"/>
          </a:p>
        </p:txBody>
      </p:sp>
      <p:sp>
        <p:nvSpPr>
          <p:cNvPr id="62" name="Google Shape;62;p15"/>
          <p:cNvSpPr txBox="1">
            <a:spLocks noGrp="1"/>
          </p:cNvSpPr>
          <p:nvPr>
            <p:ph type="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63" name="Google Shape;63;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4"/>
        <p:cNvGrpSpPr/>
        <p:nvPr/>
      </p:nvGrpSpPr>
      <p:grpSpPr>
        <a:xfrm>
          <a:off x="0" y="0"/>
          <a:ext cx="0" cy="0"/>
          <a:chOff x="0" y="0"/>
          <a:chExt cx="0" cy="0"/>
        </a:xfrm>
      </p:grpSpPr>
      <p:sp>
        <p:nvSpPr>
          <p:cNvPr id="65" name="Google Shape;65;p16"/>
          <p:cNvSpPr/>
          <p:nvPr/>
        </p:nvSpPr>
        <p:spPr>
          <a:xfrm>
            <a:off x="0" y="0"/>
            <a:ext cx="431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6"/>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txBody>
          <a:bodyPr/>
          <a:lstStyle/>
          <a:p>
            <a:endParaRPr lang="en-US"/>
          </a:p>
        </p:txBody>
      </p:sp>
      <p:sp>
        <p:nvSpPr>
          <p:cNvPr id="67" name="Google Shape;67;p16"/>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txBody>
          <a:bodyPr/>
          <a:lstStyle/>
          <a:p>
            <a:endParaRPr lang="en-US"/>
          </a:p>
        </p:txBody>
      </p:sp>
      <p:sp>
        <p:nvSpPr>
          <p:cNvPr id="68" name="Google Shape;68;p16"/>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69" name="Google Shape;69;p16"/>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0" name="Google Shape;70;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1"/>
        <p:cNvGrpSpPr/>
        <p:nvPr/>
      </p:nvGrpSpPr>
      <p:grpSpPr>
        <a:xfrm>
          <a:off x="0" y="0"/>
          <a:ext cx="0" cy="0"/>
          <a:chOff x="0" y="0"/>
          <a:chExt cx="0" cy="0"/>
        </a:xfrm>
      </p:grpSpPr>
      <p:sp>
        <p:nvSpPr>
          <p:cNvPr id="72" name="Google Shape;72;p17"/>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74" name="Google Shape;74;p17"/>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5" name="Google Shape;75;p17"/>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7"/>
        <p:cNvGrpSpPr/>
        <p:nvPr/>
      </p:nvGrpSpPr>
      <p:grpSpPr>
        <a:xfrm>
          <a:off x="0" y="0"/>
          <a:ext cx="0" cy="0"/>
          <a:chOff x="0" y="0"/>
          <a:chExt cx="0" cy="0"/>
        </a:xfrm>
      </p:grpSpPr>
      <p:sp>
        <p:nvSpPr>
          <p:cNvPr id="78" name="Google Shape;78;p18"/>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8"/>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80" name="Google Shape;8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
        <p:cNvGrpSpPr/>
        <p:nvPr/>
      </p:nvGrpSpPr>
      <p:grpSpPr>
        <a:xfrm>
          <a:off x="0" y="0"/>
          <a:ext cx="0" cy="0"/>
          <a:chOff x="0" y="0"/>
          <a:chExt cx="0" cy="0"/>
        </a:xfrm>
      </p:grpSpPr>
      <p:sp>
        <p:nvSpPr>
          <p:cNvPr id="82" name="Google Shape;82;p19"/>
          <p:cNvSpPr/>
          <p:nvPr/>
        </p:nvSpPr>
        <p:spPr>
          <a:xfrm>
            <a:off x="0" y="0"/>
            <a:ext cx="3764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9"/>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84" name="Google Shape;84;p19"/>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85" name="Google Shape;85;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86"/>
        <p:cNvGrpSpPr/>
        <p:nvPr/>
      </p:nvGrpSpPr>
      <p:grpSpPr>
        <a:xfrm>
          <a:off x="0" y="0"/>
          <a:ext cx="0" cy="0"/>
          <a:chOff x="0" y="0"/>
          <a:chExt cx="0" cy="0"/>
        </a:xfrm>
      </p:grpSpPr>
      <p:sp>
        <p:nvSpPr>
          <p:cNvPr id="87" name="Google Shape;87;p20"/>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88" name="Google Shape;88;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9"/>
        <p:cNvGrpSpPr/>
        <p:nvPr/>
      </p:nvGrpSpPr>
      <p:grpSpPr>
        <a:xfrm>
          <a:off x="0" y="0"/>
          <a:ext cx="0" cy="0"/>
          <a:chOff x="0" y="0"/>
          <a:chExt cx="0" cy="0"/>
        </a:xfrm>
      </p:grpSpPr>
      <p:sp>
        <p:nvSpPr>
          <p:cNvPr id="90" name="Google Shape;90;p21"/>
          <p:cNvSpPr/>
          <p:nvPr/>
        </p:nvSpPr>
        <p:spPr>
          <a:xfrm>
            <a:off x="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1"/>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92" name="Google Shape;92;p21"/>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93" name="Google Shape;93;p21"/>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4" name="Google Shape;94;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5"/>
        <p:cNvGrpSpPr/>
        <p:nvPr/>
      </p:nvGrpSpPr>
      <p:grpSpPr>
        <a:xfrm>
          <a:off x="0" y="0"/>
          <a:ext cx="0" cy="0"/>
          <a:chOff x="0" y="0"/>
          <a:chExt cx="0" cy="0"/>
        </a:xfrm>
      </p:grpSpPr>
      <p:sp>
        <p:nvSpPr>
          <p:cNvPr id="96" name="Google Shape;96;p22"/>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2"/>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98" name="Google Shape;9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99"/>
        <p:cNvGrpSpPr/>
        <p:nvPr/>
      </p:nvGrpSpPr>
      <p:grpSpPr>
        <a:xfrm>
          <a:off x="0" y="0"/>
          <a:ext cx="0" cy="0"/>
          <a:chOff x="0" y="0"/>
          <a:chExt cx="0" cy="0"/>
        </a:xfrm>
      </p:grpSpPr>
      <p:sp>
        <p:nvSpPr>
          <p:cNvPr id="100" name="Google Shape;100;p23"/>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101" name="Google Shape;101;p23"/>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102" name="Google Shape;10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3/5/2026</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513885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3/5/2026</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16097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marL="914400" lvl="1"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marL="1371600" lvl="2"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marL="1828800" lvl="3"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marL="2286000" lvl="4"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marL="2743200" lvl="5"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marL="3200400" lvl="6"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marL="3657600" lvl="7"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marL="4114800" lvl="8"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hyperlink" Target="https://doi.org/10.1093/ije/dyt15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hyperlink" Target="https://pubs.acs.org/doi/10.1021/acs.est.2c09289"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23.xml"/><Relationship Id="rId5" Type="http://schemas.openxmlformats.org/officeDocument/2006/relationships/image" Target="../media/image17.jpg"/><Relationship Id="rId4" Type="http://schemas.openxmlformats.org/officeDocument/2006/relationships/image" Target="../media/image16.jp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20.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hyperlink" Target="https://coeh.ph.ucla.edu/wp-content/uploads/2023/01/Effects-of-Residential-Gas-Appliances-on-Indoor-and-Outdoor-Air-Quality-and-Public-Health-in-California.pdf" TargetMode="External"/><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openxmlformats.org/officeDocument/2006/relationships/hyperlink" Target="https://newscenter.lbl.gov/2013/07/23/kitchens-can-produce-hazardous-levels-of-indoor-pollutant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8" Type="http://schemas.openxmlformats.org/officeDocument/2006/relationships/hyperlink" Target="https://oregoncub.org/news/blog/what-is-renewable-natural-gas/2544/" TargetMode="External"/><Relationship Id="rId13" Type="http://schemas.openxmlformats.org/officeDocument/2006/relationships/hyperlink" Target="http://portlandgeneral.com/income-qualified-bill-discount" TargetMode="External"/><Relationship Id="rId3" Type="http://schemas.openxmlformats.org/officeDocument/2006/relationships/hyperlink" Target="https://oregoncub.org/news/blog/natural-gas-bills-increase-due-to-soaring-methane-prices/2677/" TargetMode="External"/><Relationship Id="rId7" Type="http://schemas.openxmlformats.org/officeDocument/2006/relationships/hyperlink" Target="https://oregoncub.org/news/blog/nw-natural-builds-new-facility-with-tyson-foods/2902/" TargetMode="External"/><Relationship Id="rId12" Type="http://schemas.openxmlformats.org/officeDocument/2006/relationships/hyperlink" Target="https://oregoncub.org/news/blog/nw-naturals-resource-planning-raises-questions-at-cub/2717/" TargetMode="External"/><Relationship Id="rId2" Type="http://schemas.openxmlformats.org/officeDocument/2006/relationships/notesSlide" Target="../notesSlides/notesSlide36.xml"/><Relationship Id="rId16" Type="http://schemas.openxmlformats.org/officeDocument/2006/relationships/hyperlink" Target="http://myavista.com/MyEnergyRate" TargetMode="External"/><Relationship Id="rId1" Type="http://schemas.openxmlformats.org/officeDocument/2006/relationships/slideLayout" Target="../slideLayouts/slideLayout15.xml"/><Relationship Id="rId6" Type="http://schemas.openxmlformats.org/officeDocument/2006/relationships/hyperlink" Target="https://oregoncub.org/news/blog/avista-charging-southern-oregon-exorbitant-amounts-for-expanding-the-gas-system/2857/" TargetMode="External"/><Relationship Id="rId11" Type="http://schemas.openxmlformats.org/officeDocument/2006/relationships/hyperlink" Target="https://www.cleanegroup.org/wp-content/uploads/Hydrogen-Blending-Fact-Sheet.pdf" TargetMode="External"/><Relationship Id="rId5" Type="http://schemas.openxmlformats.org/officeDocument/2006/relationships/hyperlink" Target="https://oregoncub.org/news/blog/nw-natural-has-massively-overspent-on-expanding-its-system/3008/" TargetMode="External"/><Relationship Id="rId15" Type="http://schemas.openxmlformats.org/officeDocument/2006/relationships/hyperlink" Target="http://www.nwnatural.com/account/bill-discount-program" TargetMode="External"/><Relationship Id="rId10" Type="http://schemas.openxmlformats.org/officeDocument/2006/relationships/hyperlink" Target="https://oregoncub.org/news/blog/whats-the-deal-with-hydrogen/2909" TargetMode="External"/><Relationship Id="rId4" Type="http://schemas.openxmlformats.org/officeDocument/2006/relationships/hyperlink" Target="https://oregoncub.org/news/blog/why-are-pge-bills-increase-in-2024/2939/" TargetMode="External"/><Relationship Id="rId9" Type="http://schemas.openxmlformats.org/officeDocument/2006/relationships/hyperlink" Target="https://oregoncub.org/news/blog/how-clean-is-renewable-natural-gas/2578/" TargetMode="External"/><Relationship Id="rId14" Type="http://schemas.openxmlformats.org/officeDocument/2006/relationships/hyperlink" Target="http://pacificpower.net/LI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39.xml"/><Relationship Id="rId1" Type="http://schemas.openxmlformats.org/officeDocument/2006/relationships/slideLayout" Target="../slideLayouts/slideLayout15.xml"/><Relationship Id="rId4" Type="http://schemas.openxmlformats.org/officeDocument/2006/relationships/hyperlink" Target="https://www.youtube.com/watch?v=LFGbWGMsuV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http://www.oregonpsr.org/" TargetMode="External"/><Relationship Id="rId2" Type="http://schemas.openxmlformats.org/officeDocument/2006/relationships/notesSlide" Target="../notesSlides/notesSlide46.xml"/><Relationship Id="rId1" Type="http://schemas.openxmlformats.org/officeDocument/2006/relationships/slideLayout" Target="../slideLayouts/slideLayout15.xml"/><Relationship Id="rId5" Type="http://schemas.openxmlformats.org/officeDocument/2006/relationships/image" Target="../media/image37.png"/><Relationship Id="rId4" Type="http://schemas.openxmlformats.org/officeDocument/2006/relationships/hyperlink" Target="https://www.wpsr.org/"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search?sca_esv=f3826a3017f5c801&amp;rlz=1C5MACD_enUS1083US1088&amp;sxsrf=AE3TifOZU29HlrMECTLxvMpoKhrFprIJew%3A1759263646056&amp;q=Particulate+Matter+%28PM%29&amp;sa=X&amp;sqi=2&amp;ved=2ahUKEwj94cHlp4GQAxUFyOYEHe0LIIYQxccNegUInAEQAw&amp;mstk=AUtExfC7vaAbAICCUQ1X-bYh9tCvLkieX_8jLbywdrC9n3Tvh1R46Fr74pdcCD59G-gn1BUdcvmTt3qTAFAT2UiJizWT7_DTNLfnNJFvmqFy1CogRMb7gjGFN21ao3JTWbdmOSL0z1S5TxOWnWGvJ2xBTUo01dlraDN1_TzmH1rvlV_JPDl2BUreTdTGMTbhA7ji7aTnqfv0RxMNSvSqyDJpnvjGKCROvCuAAgKqWTEuZbwfDbL8jLo3zhBssqa-VY9_Bujbyg6VBtd7HVrDkQt4QLV-&amp;csui=3"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hyperlink" Target="https://www.google.com/search?sca_esv=f3826a3017f5c801&amp;rlz=1C5MACD_enUS1083US1088&amp;sxsrf=AE3TifOZU29HlrMECTLxvMpoKhrFprIJew%3A1759263646056&amp;q=**Nitrogen+Dioxide+%28NO%E2%82%82%29+**&amp;sa=X&amp;sqi=2&amp;ved=2ahUKEwj94cHlp4GQAxUFyOYEHe0LIIYQxccNegUIjQEQAw&amp;mstk=AUtExfC7vaAbAICCUQ1X-bYh9tCvLkieX_8jLbywdrC9n3Tvh1R46Fr74pdcCD59G-gn1BUdcvmTt3qTAFAT2UiJizWT7_DTNLfnNJFvmqFy1CogRMb7gjGFN21ao3JTWbdmOSL0z1S5TxOWnWGvJ2xBTUo01dlraDN1_TzmH1rvlV_JPDl2BUreTdTGMTbhA7ji7aTnqfv0RxMNSvSqyDJpnvjGKCROvCuAAgKqWTEuZbwfDbL8jLo3zhBssqa-VY9_Bujbyg6VBtd7HVrDkQt4QLV-&amp;csui=3" TargetMode="External"/><Relationship Id="rId4" Type="http://schemas.openxmlformats.org/officeDocument/2006/relationships/hyperlink" Target="https://www.google.com/search?sca_esv=f3826a3017f5c801&amp;rlz=1C5MACD_enUS1083US1088&amp;sxsrf=AE3TifOZU29HlrMECTLxvMpoKhrFprIJew%3A1759263646056&amp;q=Carbon+Monoxide+%28CO%29&amp;sa=X&amp;sqi=2&amp;ved=2ahUKEwj94cHlp4GQAxUFyOYEHe0LIIYQxccNegUIjgEQAw&amp;mstk=AUtExfC7vaAbAICCUQ1X-bYh9tCvLkieX_8jLbywdrC9n3Tvh1R46Fr74pdcCD59G-gn1BUdcvmTt3qTAFAT2UiJizWT7_DTNLfnNJFvmqFy1CogRMb7gjGFN21ao3JTWbdmOSL0z1S5TxOWnWGvJ2xBTUo01dlraDN1_TzmH1rvlV_JPDl2BUreTdTGMTbhA7ji7aTnqfv0RxMNSvSqyDJpnvjGKCROvCuAAgKqWTEuZbwfDbL8jLo3zhBssqa-VY9_Bujbyg6VBtd7HVrDkQt4QLV-&amp;csui=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Google Shape;110;p25"/>
          <p:cNvSpPr txBox="1">
            <a:spLocks noGrp="1"/>
          </p:cNvSpPr>
          <p:nvPr>
            <p:ph type="title"/>
          </p:nvPr>
        </p:nvSpPr>
        <p:spPr>
          <a:xfrm>
            <a:off x="311700" y="539725"/>
            <a:ext cx="8520600" cy="1282500"/>
          </a:xfrm>
        </p:spPr>
        <p:txBody>
          <a:bodyPr spcFirstLastPara="1" wrap="square" lIns="91425" tIns="91425" rIns="91425" bIns="91425" anchor="t" anchorCtr="0">
            <a:normAutofit/>
          </a:bodyPr>
          <a:lstStyle/>
          <a:p>
            <a:pPr marL="0" lvl="0" indent="0" rtl="0">
              <a:spcBef>
                <a:spcPts val="0"/>
              </a:spcBef>
              <a:spcAft>
                <a:spcPts val="0"/>
              </a:spcAft>
              <a:buNone/>
            </a:pPr>
            <a:r>
              <a:rPr lang="en-US" dirty="0"/>
              <a:t>Warn Your Neighbor About the Dangers of Methane</a:t>
            </a:r>
          </a:p>
        </p:txBody>
      </p:sp>
      <p:sp>
        <p:nvSpPr>
          <p:cNvPr id="2" name="TextBox 1">
            <a:extLst>
              <a:ext uri="{FF2B5EF4-FFF2-40B4-BE49-F238E27FC236}">
                <a16:creationId xmlns:a16="http://schemas.microsoft.com/office/drawing/2014/main" id="{757DB8B4-B198-2A26-77C5-99BA43AA238B}"/>
              </a:ext>
            </a:extLst>
          </p:cNvPr>
          <p:cNvSpPr txBox="1"/>
          <p:nvPr/>
        </p:nvSpPr>
        <p:spPr>
          <a:xfrm>
            <a:off x="4305300" y="3422650"/>
            <a:ext cx="4286250" cy="1785104"/>
          </a:xfrm>
          <a:prstGeom prst="rect">
            <a:avLst/>
          </a:prstGeom>
          <a:noFill/>
        </p:spPr>
        <p:txBody>
          <a:bodyPr wrap="square" rtlCol="0">
            <a:spAutoFit/>
          </a:bodyPr>
          <a:lstStyle/>
          <a:p>
            <a:r>
              <a:rPr lang="en-US" sz="2400" dirty="0">
                <a:solidFill>
                  <a:srgbClr val="FFC000"/>
                </a:solidFill>
              </a:rPr>
              <a:t>Catherine Thomasson, MD</a:t>
            </a:r>
          </a:p>
          <a:p>
            <a:endParaRPr lang="en-US" sz="2400" dirty="0">
              <a:solidFill>
                <a:srgbClr val="FFC000"/>
              </a:solidFill>
            </a:endParaRPr>
          </a:p>
          <a:p>
            <a:r>
              <a:rPr lang="en-US" sz="2400" dirty="0">
                <a:solidFill>
                  <a:srgbClr val="FFC000"/>
                </a:solidFill>
              </a:rPr>
              <a:t>Zonta-District 8</a:t>
            </a:r>
          </a:p>
          <a:p>
            <a:r>
              <a:rPr lang="en-US" sz="2400" dirty="0">
                <a:solidFill>
                  <a:srgbClr val="FFC000"/>
                </a:solidFill>
              </a:rPr>
              <a:t>March 5, 2026</a:t>
            </a:r>
          </a:p>
          <a:p>
            <a:endParaRPr lang="en-US" dirty="0">
              <a:solidFill>
                <a:srgbClr val="FFC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1"/>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400">
                <a:latin typeface="Proxima Nova Semibold"/>
                <a:ea typeface="Proxima Nova Semibold"/>
                <a:cs typeface="Proxima Nova Semibold"/>
                <a:sym typeface="Proxima Nova Semibold"/>
              </a:rPr>
              <a:t>Car Exhaust</a:t>
            </a:r>
            <a:endParaRPr sz="3400">
              <a:latin typeface="Proxima Nova Semibold"/>
              <a:ea typeface="Proxima Nova Semibold"/>
              <a:cs typeface="Proxima Nova Semibold"/>
              <a:sym typeface="Proxima Nova Semibold"/>
            </a:endParaRPr>
          </a:p>
        </p:txBody>
      </p:sp>
      <p:sp>
        <p:nvSpPr>
          <p:cNvPr id="231" name="Google Shape;231;p41"/>
          <p:cNvSpPr txBox="1">
            <a:spLocks noGrp="1"/>
          </p:cNvSpPr>
          <p:nvPr>
            <p:ph type="body" idx="1"/>
          </p:nvPr>
        </p:nvSpPr>
        <p:spPr>
          <a:xfrm>
            <a:off x="311725" y="2042863"/>
            <a:ext cx="3999900" cy="1884600"/>
          </a:xfrm>
          <a:prstGeom prst="rect">
            <a:avLst/>
          </a:prstGeom>
        </p:spPr>
        <p:txBody>
          <a:bodyPr spcFirstLastPara="1" wrap="square" lIns="91425" tIns="91425" rIns="91425" bIns="91425" anchor="t" anchorCtr="0">
            <a:normAutofit/>
          </a:bodyPr>
          <a:lstStyle/>
          <a:p>
            <a:pPr marL="457200" lvl="0" indent="-368300" algn="l" rtl="0">
              <a:lnSpc>
                <a:spcPct val="100000"/>
              </a:lnSpc>
              <a:spcBef>
                <a:spcPts val="0"/>
              </a:spcBef>
              <a:spcAft>
                <a:spcPts val="0"/>
              </a:spcAft>
              <a:buClr>
                <a:srgbClr val="262626"/>
              </a:buClr>
              <a:buSzPts val="2200"/>
              <a:buFont typeface="Merriweather"/>
              <a:buChar char="●"/>
            </a:pPr>
            <a:r>
              <a:rPr lang="en" sz="2200">
                <a:solidFill>
                  <a:srgbClr val="262626"/>
                </a:solidFill>
                <a:latin typeface="Merriweather"/>
                <a:ea typeface="Merriweather"/>
                <a:cs typeface="Merriweather"/>
                <a:sym typeface="Merriweather"/>
              </a:rPr>
              <a:t>Particulate Matter (PM2.5)</a:t>
            </a:r>
            <a:endParaRPr sz="2200">
              <a:solidFill>
                <a:srgbClr val="262626"/>
              </a:solidFill>
              <a:latin typeface="Merriweather"/>
              <a:ea typeface="Merriweather"/>
              <a:cs typeface="Merriweather"/>
              <a:sym typeface="Merriweather"/>
            </a:endParaRPr>
          </a:p>
          <a:p>
            <a:pPr marL="457200" lvl="0" indent="-368300" algn="l" rtl="0">
              <a:lnSpc>
                <a:spcPct val="100000"/>
              </a:lnSpc>
              <a:spcBef>
                <a:spcPts val="0"/>
              </a:spcBef>
              <a:spcAft>
                <a:spcPts val="0"/>
              </a:spcAft>
              <a:buClr>
                <a:srgbClr val="262626"/>
              </a:buClr>
              <a:buSzPts val="2200"/>
              <a:buFont typeface="Merriweather"/>
              <a:buChar char="●"/>
            </a:pPr>
            <a:r>
              <a:rPr lang="en" sz="2200">
                <a:solidFill>
                  <a:srgbClr val="262626"/>
                </a:solidFill>
                <a:latin typeface="Merriweather"/>
                <a:ea typeface="Merriweather"/>
                <a:cs typeface="Merriweather"/>
                <a:sym typeface="Merriweather"/>
              </a:rPr>
              <a:t>Carbon Monoxide (CO)</a:t>
            </a:r>
            <a:endParaRPr sz="2200">
              <a:solidFill>
                <a:srgbClr val="262626"/>
              </a:solidFill>
              <a:latin typeface="Merriweather"/>
              <a:ea typeface="Merriweather"/>
              <a:cs typeface="Merriweather"/>
              <a:sym typeface="Merriweather"/>
            </a:endParaRPr>
          </a:p>
          <a:p>
            <a:pPr marL="457200" lvl="0" indent="-368300" algn="l" rtl="0">
              <a:lnSpc>
                <a:spcPct val="100000"/>
              </a:lnSpc>
              <a:spcBef>
                <a:spcPts val="0"/>
              </a:spcBef>
              <a:spcAft>
                <a:spcPts val="0"/>
              </a:spcAft>
              <a:buClr>
                <a:srgbClr val="262626"/>
              </a:buClr>
              <a:buSzPts val="2200"/>
              <a:buFont typeface="Merriweather"/>
              <a:buChar char="●"/>
            </a:pPr>
            <a:r>
              <a:rPr lang="en" sz="2200">
                <a:solidFill>
                  <a:srgbClr val="262626"/>
                </a:solidFill>
                <a:latin typeface="Merriweather"/>
                <a:ea typeface="Merriweather"/>
                <a:cs typeface="Merriweather"/>
                <a:sym typeface="Merriweather"/>
              </a:rPr>
              <a:t>Nitrogen Dioxide (NO2)</a:t>
            </a:r>
            <a:endParaRPr>
              <a:solidFill>
                <a:srgbClr val="262626"/>
              </a:solidFill>
              <a:latin typeface="Merriweather"/>
              <a:ea typeface="Merriweather"/>
              <a:cs typeface="Merriweather"/>
              <a:sym typeface="Merriweather"/>
            </a:endParaRPr>
          </a:p>
          <a:p>
            <a:pPr marL="0" lvl="0" indent="0" algn="l" rtl="0">
              <a:spcBef>
                <a:spcPts val="0"/>
              </a:spcBef>
              <a:spcAft>
                <a:spcPts val="1200"/>
              </a:spcAft>
              <a:buNone/>
            </a:pPr>
            <a:endParaRPr/>
          </a:p>
        </p:txBody>
      </p:sp>
      <p:pic>
        <p:nvPicPr>
          <p:cNvPr id="232" name="Google Shape;232;p41"/>
          <p:cNvPicPr preferRelativeResize="0"/>
          <p:nvPr/>
        </p:nvPicPr>
        <p:blipFill rotWithShape="1">
          <a:blip r:embed="rId3">
            <a:alphaModFix/>
          </a:blip>
          <a:srcRect/>
          <a:stretch/>
        </p:blipFill>
        <p:spPr>
          <a:xfrm>
            <a:off x="5037026" y="1914275"/>
            <a:ext cx="3423276" cy="21417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4"/>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accent4"/>
              </a:buClr>
              <a:buSzPts val="990"/>
              <a:buFont typeface="Century Gothic"/>
              <a:buNone/>
            </a:pPr>
            <a:r>
              <a:rPr lang="en" sz="3640">
                <a:latin typeface="Proxima Nova Semibold"/>
                <a:ea typeface="Proxima Nova Semibold"/>
                <a:cs typeface="Proxima Nova Semibold"/>
                <a:sym typeface="Proxima Nova Semibold"/>
              </a:rPr>
              <a:t>NO2 Also Increases </a:t>
            </a:r>
            <a:br>
              <a:rPr lang="en" sz="4360">
                <a:latin typeface="Proxima Nova Semibold"/>
                <a:ea typeface="Proxima Nova Semibold"/>
                <a:cs typeface="Proxima Nova Semibold"/>
                <a:sym typeface="Proxima Nova Semibold"/>
              </a:rPr>
            </a:br>
            <a:endParaRPr sz="3640">
              <a:latin typeface="Proxima Nova Semibold"/>
              <a:ea typeface="Proxima Nova Semibold"/>
              <a:cs typeface="Proxima Nova Semibold"/>
              <a:sym typeface="Proxima Nova Semibold"/>
            </a:endParaRPr>
          </a:p>
          <a:p>
            <a:pPr marL="0" lvl="0" indent="0" algn="l" rtl="0">
              <a:spcBef>
                <a:spcPts val="0"/>
              </a:spcBef>
              <a:spcAft>
                <a:spcPts val="0"/>
              </a:spcAft>
              <a:buSzPts val="990"/>
              <a:buNone/>
            </a:pPr>
            <a:endParaRPr sz="2520"/>
          </a:p>
        </p:txBody>
      </p:sp>
      <p:sp>
        <p:nvSpPr>
          <p:cNvPr id="252" name="Google Shape;252;p44"/>
          <p:cNvSpPr txBox="1">
            <a:spLocks noGrp="1"/>
          </p:cNvSpPr>
          <p:nvPr>
            <p:ph type="body" idx="1"/>
          </p:nvPr>
        </p:nvSpPr>
        <p:spPr>
          <a:xfrm>
            <a:off x="240151" y="1505700"/>
            <a:ext cx="4509402" cy="2799970"/>
          </a:xfrm>
          <a:prstGeom prst="rect">
            <a:avLst/>
          </a:prstGeom>
        </p:spPr>
        <p:txBody>
          <a:bodyPr spcFirstLastPara="1" wrap="square" lIns="91425" tIns="91425" rIns="91425" bIns="91425" anchor="t" anchorCtr="0">
            <a:noAutofit/>
          </a:bodyPr>
          <a:lstStyle/>
          <a:p>
            <a:pPr marL="457200" lvl="0" indent="-345598" algn="l" rtl="0">
              <a:lnSpc>
                <a:spcPct val="105000"/>
              </a:lnSpc>
              <a:spcBef>
                <a:spcPts val="500"/>
              </a:spcBef>
              <a:spcAft>
                <a:spcPts val="0"/>
              </a:spcAft>
              <a:buClr>
                <a:srgbClr val="262626"/>
              </a:buClr>
              <a:buSzPts val="1842"/>
              <a:buFont typeface="Merriweather"/>
              <a:buChar char="●"/>
            </a:pPr>
            <a:r>
              <a:rPr lang="en" sz="2000" dirty="0">
                <a:solidFill>
                  <a:srgbClr val="262626"/>
                </a:solidFill>
                <a:latin typeface="Merriweather"/>
                <a:ea typeface="Merriweather"/>
                <a:cs typeface="Merriweather"/>
                <a:sym typeface="Merriweather"/>
              </a:rPr>
              <a:t>All-cause mortality, especially with underlying conditions</a:t>
            </a:r>
            <a:endParaRPr sz="2000" dirty="0">
              <a:solidFill>
                <a:srgbClr val="262626"/>
              </a:solidFill>
              <a:latin typeface="Merriweather"/>
              <a:ea typeface="Merriweather"/>
              <a:cs typeface="Merriweather"/>
              <a:sym typeface="Merriweather"/>
            </a:endParaRPr>
          </a:p>
          <a:p>
            <a:pPr marL="457200" lvl="0" indent="-345598" algn="l" rtl="0">
              <a:lnSpc>
                <a:spcPct val="105000"/>
              </a:lnSpc>
              <a:spcBef>
                <a:spcPts val="0"/>
              </a:spcBef>
              <a:spcAft>
                <a:spcPts val="0"/>
              </a:spcAft>
              <a:buClr>
                <a:srgbClr val="262626"/>
              </a:buClr>
              <a:buSzPts val="1842"/>
              <a:buFont typeface="Merriweather"/>
              <a:buChar char="●"/>
            </a:pPr>
            <a:r>
              <a:rPr lang="en" sz="2000" dirty="0">
                <a:solidFill>
                  <a:srgbClr val="262626"/>
                </a:solidFill>
                <a:latin typeface="Merriweather"/>
                <a:ea typeface="Merriweather"/>
                <a:cs typeface="Merriweather"/>
                <a:sym typeface="Merriweather"/>
              </a:rPr>
              <a:t>Lung and breast cancer</a:t>
            </a:r>
            <a:endParaRPr sz="2000" dirty="0">
              <a:solidFill>
                <a:srgbClr val="262626"/>
              </a:solidFill>
              <a:latin typeface="Merriweather"/>
              <a:ea typeface="Merriweather"/>
              <a:cs typeface="Merriweather"/>
              <a:sym typeface="Merriweather"/>
            </a:endParaRPr>
          </a:p>
          <a:p>
            <a:pPr marL="457200" lvl="0" indent="-345598" algn="l" rtl="0">
              <a:lnSpc>
                <a:spcPct val="105000"/>
              </a:lnSpc>
              <a:spcBef>
                <a:spcPts val="0"/>
              </a:spcBef>
              <a:spcAft>
                <a:spcPts val="0"/>
              </a:spcAft>
              <a:buClr>
                <a:srgbClr val="262626"/>
              </a:buClr>
              <a:buSzPts val="1842"/>
              <a:buFont typeface="Merriweather"/>
              <a:buChar char="●"/>
            </a:pPr>
            <a:r>
              <a:rPr lang="en" sz="2000" dirty="0">
                <a:solidFill>
                  <a:srgbClr val="262626"/>
                </a:solidFill>
                <a:latin typeface="Merriweather"/>
                <a:ea typeface="Merriweather"/>
                <a:cs typeface="Merriweather"/>
                <a:sym typeface="Merriweather"/>
              </a:rPr>
              <a:t>Adverse pregnancy outcomes</a:t>
            </a:r>
            <a:endParaRPr sz="2000" dirty="0">
              <a:solidFill>
                <a:srgbClr val="262626"/>
              </a:solidFill>
              <a:latin typeface="Merriweather"/>
              <a:ea typeface="Merriweather"/>
              <a:cs typeface="Merriweather"/>
              <a:sym typeface="Merriweather"/>
            </a:endParaRPr>
          </a:p>
          <a:p>
            <a:pPr marL="457200" lvl="0" indent="-345598" algn="l" rtl="0">
              <a:lnSpc>
                <a:spcPct val="105000"/>
              </a:lnSpc>
              <a:spcBef>
                <a:spcPts val="0"/>
              </a:spcBef>
              <a:spcAft>
                <a:spcPts val="0"/>
              </a:spcAft>
              <a:buClr>
                <a:srgbClr val="262626"/>
              </a:buClr>
              <a:buSzPts val="1842"/>
              <a:buFont typeface="Merriweather"/>
              <a:buChar char="●"/>
            </a:pPr>
            <a:r>
              <a:rPr lang="en" sz="2000" dirty="0">
                <a:solidFill>
                  <a:srgbClr val="262626"/>
                </a:solidFill>
                <a:latin typeface="Merriweather"/>
                <a:ea typeface="Merriweather"/>
                <a:cs typeface="Merriweather"/>
                <a:sym typeface="Merriweather"/>
              </a:rPr>
              <a:t>Exacerbation of chronic lung conditions</a:t>
            </a:r>
            <a:endParaRPr sz="2000" dirty="0">
              <a:solidFill>
                <a:srgbClr val="262626"/>
              </a:solidFill>
              <a:latin typeface="Merriweather"/>
              <a:ea typeface="Merriweather"/>
              <a:cs typeface="Merriweather"/>
              <a:sym typeface="Merriweather"/>
            </a:endParaRPr>
          </a:p>
          <a:p>
            <a:pPr marL="457200" lvl="0" indent="-345598" algn="l" rtl="0">
              <a:lnSpc>
                <a:spcPct val="105000"/>
              </a:lnSpc>
              <a:spcBef>
                <a:spcPts val="0"/>
              </a:spcBef>
              <a:spcAft>
                <a:spcPts val="0"/>
              </a:spcAft>
              <a:buClr>
                <a:srgbClr val="262626"/>
              </a:buClr>
              <a:buSzPts val="1842"/>
              <a:buFont typeface="Merriweather"/>
              <a:buChar char="●"/>
            </a:pPr>
            <a:r>
              <a:rPr lang="en" sz="2000" dirty="0">
                <a:solidFill>
                  <a:srgbClr val="262626"/>
                </a:solidFill>
                <a:latin typeface="Merriweather"/>
                <a:ea typeface="Merriweather"/>
                <a:cs typeface="Merriweather"/>
                <a:sym typeface="Merriweather"/>
              </a:rPr>
              <a:t>Cognitive and learning deficits. </a:t>
            </a:r>
            <a:endParaRPr sz="2000" dirty="0">
              <a:solidFill>
                <a:srgbClr val="262626"/>
              </a:solidFill>
              <a:latin typeface="Merriweather"/>
              <a:ea typeface="Merriweather"/>
              <a:cs typeface="Merriweather"/>
              <a:sym typeface="Merriweather"/>
            </a:endParaRPr>
          </a:p>
        </p:txBody>
      </p:sp>
      <p:sp>
        <p:nvSpPr>
          <p:cNvPr id="253" name="Google Shape;253;p44"/>
          <p:cNvSpPr txBox="1">
            <a:spLocks noGrp="1"/>
          </p:cNvSpPr>
          <p:nvPr>
            <p:ph type="body" idx="2"/>
          </p:nvPr>
        </p:nvSpPr>
        <p:spPr>
          <a:xfrm>
            <a:off x="5001267" y="1673700"/>
            <a:ext cx="3620700" cy="3076200"/>
          </a:xfrm>
          <a:prstGeom prst="rect">
            <a:avLst/>
          </a:prstGeom>
        </p:spPr>
        <p:txBody>
          <a:bodyPr spcFirstLastPara="1" wrap="square" lIns="91425" tIns="91425" rIns="91425" bIns="91425" anchor="t" anchorCtr="0">
            <a:normAutofit/>
          </a:bodyPr>
          <a:lstStyle/>
          <a:p>
            <a:pPr marL="457200" lvl="1" indent="0" algn="ctr" rtl="0">
              <a:lnSpc>
                <a:spcPct val="90000"/>
              </a:lnSpc>
              <a:spcBef>
                <a:spcPts val="500"/>
              </a:spcBef>
              <a:spcAft>
                <a:spcPts val="0"/>
              </a:spcAft>
              <a:buClr>
                <a:schemeClr val="accent4"/>
              </a:buClr>
              <a:buFont typeface="Arial"/>
              <a:buNone/>
            </a:pPr>
            <a:r>
              <a:rPr lang="en" sz="2400" b="1" dirty="0">
                <a:solidFill>
                  <a:schemeClr val="accent4"/>
                </a:solidFill>
                <a:latin typeface="Merriweather"/>
                <a:ea typeface="Merriweather"/>
                <a:cs typeface="Merriweather"/>
                <a:sym typeface="Merriweather"/>
              </a:rPr>
              <a:t>Air pollution has  been associated with increased Alzheimer’s, teenage depression and bad calls by umpires. </a:t>
            </a:r>
            <a:endParaRPr sz="1800" b="1" dirty="0">
              <a:solidFill>
                <a:schemeClr val="accent4"/>
              </a:solidFill>
              <a:latin typeface="Merriweather"/>
              <a:ea typeface="Merriweather"/>
              <a:cs typeface="Merriweather"/>
              <a:sym typeface="Merriweather"/>
            </a:endParaRPr>
          </a:p>
          <a:p>
            <a:pPr marL="0" lvl="0" indent="0" algn="l" rtl="0">
              <a:spcBef>
                <a:spcPts val="0"/>
              </a:spcBef>
              <a:spcAft>
                <a:spcPts val="1200"/>
              </a:spcAft>
              <a:buNone/>
            </a:pPr>
            <a:endParaRPr b="1" dirty="0">
              <a:latin typeface="Merriweather"/>
              <a:ea typeface="Merriweather"/>
              <a:cs typeface="Merriweather"/>
              <a:sym typeface="Merriweather"/>
            </a:endParaRPr>
          </a:p>
        </p:txBody>
      </p:sp>
      <p:sp>
        <p:nvSpPr>
          <p:cNvPr id="254" name="Google Shape;254;p44"/>
          <p:cNvSpPr txBox="1">
            <a:spLocks noGrp="1"/>
          </p:cNvSpPr>
          <p:nvPr>
            <p:ph type="body" idx="1"/>
          </p:nvPr>
        </p:nvSpPr>
        <p:spPr>
          <a:xfrm>
            <a:off x="240150" y="4481550"/>
            <a:ext cx="8562000" cy="5367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000">
                <a:solidFill>
                  <a:srgbClr val="262626"/>
                </a:solidFill>
                <a:latin typeface="Merriweather Light"/>
                <a:ea typeface="Merriweather Light"/>
                <a:cs typeface="Merriweather Light"/>
                <a:sym typeface="Merriweather Light"/>
              </a:rPr>
              <a:t>Source: </a:t>
            </a:r>
            <a:r>
              <a:rPr lang="en" sz="1000">
                <a:solidFill>
                  <a:schemeClr val="accent4"/>
                </a:solidFill>
                <a:latin typeface="Merriweather Light"/>
                <a:ea typeface="Merriweather Light"/>
                <a:cs typeface="Merriweather Light"/>
                <a:sym typeface="Merriweather Light"/>
              </a:rPr>
              <a:t>U.S. EPA. Integrated Science Assessment (ISA) for Oxides of Nitrogen – Health Criteria (Final Report, Jan 2016). U.S. Environmental Protection Agency, Washington, DC, EPA/600/R-15/068, 2016</a:t>
            </a:r>
            <a:endParaRPr sz="1000">
              <a:solidFill>
                <a:schemeClr val="accent4"/>
              </a:solidFill>
              <a:latin typeface="Merriweather Light"/>
              <a:ea typeface="Merriweather Light"/>
              <a:cs typeface="Merriweather Light"/>
              <a:sym typeface="Merriweather Light"/>
            </a:endParaRPr>
          </a:p>
          <a:p>
            <a:pPr marL="0" lvl="0" indent="0" algn="l" rtl="0">
              <a:lnSpc>
                <a:spcPct val="100000"/>
              </a:lnSpc>
              <a:spcBef>
                <a:spcPts val="0"/>
              </a:spcBef>
              <a:spcAft>
                <a:spcPts val="0"/>
              </a:spcAft>
              <a:buNone/>
            </a:pPr>
            <a:r>
              <a:rPr lang="en" sz="1000">
                <a:solidFill>
                  <a:schemeClr val="accent4"/>
                </a:solidFill>
                <a:latin typeface="Merriweather Light"/>
                <a:ea typeface="Merriweather Light"/>
                <a:cs typeface="Merriweather Light"/>
                <a:sym typeface="Merriweather Light"/>
              </a:rPr>
              <a:t>Source: </a:t>
            </a:r>
            <a:endParaRPr sz="1000">
              <a:solidFill>
                <a:schemeClr val="accent4"/>
              </a:solidFill>
              <a:latin typeface="Merriweather Light"/>
              <a:ea typeface="Merriweather Light"/>
              <a:cs typeface="Merriweather Light"/>
              <a:sym typeface="Merriweather Light"/>
            </a:endParaRPr>
          </a:p>
          <a:p>
            <a:pPr marL="0" lvl="0" indent="0" algn="l" rtl="0">
              <a:lnSpc>
                <a:spcPct val="100000"/>
              </a:lnSpc>
              <a:spcBef>
                <a:spcPts val="0"/>
              </a:spcBef>
              <a:spcAft>
                <a:spcPts val="0"/>
              </a:spcAft>
              <a:buNone/>
            </a:pPr>
            <a:endParaRPr sz="1000">
              <a:solidFill>
                <a:srgbClr val="262626"/>
              </a:solidFill>
              <a:latin typeface="Merriweather Light"/>
              <a:ea typeface="Merriweather Light"/>
              <a:cs typeface="Merriweather Light"/>
              <a:sym typeface="Merriweather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7"/>
          <p:cNvSpPr txBox="1">
            <a:spLocks noGrp="1"/>
          </p:cNvSpPr>
          <p:nvPr>
            <p:ph type="title"/>
          </p:nvPr>
        </p:nvSpPr>
        <p:spPr>
          <a:xfrm>
            <a:off x="311700" y="438325"/>
            <a:ext cx="8520600" cy="6237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accent4"/>
              </a:buClr>
              <a:buSzPts val="4800"/>
              <a:buFont typeface="Calibri"/>
              <a:buNone/>
            </a:pPr>
            <a:r>
              <a:rPr lang="en" sz="4300">
                <a:latin typeface="Proxima Nova Semibold"/>
                <a:ea typeface="Proxima Nova Semibold"/>
                <a:cs typeface="Proxima Nova Semibold"/>
                <a:sym typeface="Proxima Nova Semibold"/>
              </a:rPr>
              <a:t>Nitrogen dioxide (NO2)</a:t>
            </a:r>
            <a:endParaRPr sz="4300">
              <a:latin typeface="Proxima Nova Semibold"/>
              <a:ea typeface="Proxima Nova Semibold"/>
              <a:cs typeface="Proxima Nova Semibold"/>
              <a:sym typeface="Proxima Nova Semibold"/>
            </a:endParaRPr>
          </a:p>
          <a:p>
            <a:pPr marL="0" lvl="0" indent="0" algn="l" rtl="0">
              <a:spcBef>
                <a:spcPts val="0"/>
              </a:spcBef>
              <a:spcAft>
                <a:spcPts val="0"/>
              </a:spcAft>
              <a:buNone/>
            </a:pPr>
            <a:endParaRPr/>
          </a:p>
        </p:txBody>
      </p:sp>
      <p:sp>
        <p:nvSpPr>
          <p:cNvPr id="273" name="Google Shape;273;p47"/>
          <p:cNvSpPr txBox="1">
            <a:spLocks noGrp="1"/>
          </p:cNvSpPr>
          <p:nvPr>
            <p:ph type="body" idx="1"/>
          </p:nvPr>
        </p:nvSpPr>
        <p:spPr>
          <a:xfrm>
            <a:off x="311700" y="1505700"/>
            <a:ext cx="8832300" cy="3076200"/>
          </a:xfrm>
          <a:prstGeom prst="rect">
            <a:avLst/>
          </a:prstGeom>
        </p:spPr>
        <p:txBody>
          <a:bodyPr spcFirstLastPara="1" wrap="square" lIns="91425" tIns="91425" rIns="91425" bIns="91425" anchor="t" anchorCtr="0">
            <a:noAutofit/>
          </a:bodyPr>
          <a:lstStyle/>
          <a:p>
            <a:pPr marL="38100" lvl="0" indent="0" algn="l" rtl="0">
              <a:lnSpc>
                <a:spcPct val="90000"/>
              </a:lnSpc>
              <a:spcBef>
                <a:spcPts val="0"/>
              </a:spcBef>
              <a:spcAft>
                <a:spcPts val="0"/>
              </a:spcAft>
              <a:buClr>
                <a:schemeClr val="accent4"/>
              </a:buClr>
              <a:buSzPct val="75000"/>
              <a:buFont typeface="Arial"/>
              <a:buNone/>
            </a:pPr>
            <a:r>
              <a:rPr lang="en" sz="2000" dirty="0">
                <a:solidFill>
                  <a:srgbClr val="262626"/>
                </a:solidFill>
                <a:latin typeface="Merriweather"/>
                <a:ea typeface="Merriweather"/>
                <a:cs typeface="Merriweather"/>
                <a:sym typeface="Merriweather"/>
              </a:rPr>
              <a:t>The outdoor standard for NO2 is 100 PPB for an hour. </a:t>
            </a:r>
            <a:endParaRPr sz="2000" dirty="0">
              <a:solidFill>
                <a:srgbClr val="262626"/>
              </a:solidFill>
              <a:latin typeface="Merriweather"/>
              <a:ea typeface="Merriweather"/>
              <a:cs typeface="Merriweather"/>
              <a:sym typeface="Merriweather"/>
            </a:endParaRPr>
          </a:p>
          <a:p>
            <a:pPr marL="342900" lvl="0" indent="-308610" algn="l" rtl="0">
              <a:lnSpc>
                <a:spcPct val="115000"/>
              </a:lnSpc>
              <a:spcBef>
                <a:spcPts val="1000"/>
              </a:spcBef>
              <a:spcAft>
                <a:spcPts val="0"/>
              </a:spcAft>
              <a:buClr>
                <a:srgbClr val="262626"/>
              </a:buClr>
              <a:buSzPct val="100000"/>
              <a:buFont typeface="Noto Sans Symbols"/>
              <a:buChar char="▪"/>
            </a:pPr>
            <a:r>
              <a:rPr lang="en" sz="2000" dirty="0">
                <a:solidFill>
                  <a:srgbClr val="262626"/>
                </a:solidFill>
                <a:latin typeface="Merriweather"/>
                <a:ea typeface="Merriweather"/>
                <a:cs typeface="Merriweather"/>
                <a:sym typeface="Merriweather"/>
              </a:rPr>
              <a:t>There is no indoor standard for NO2, despite the fact that we spend 90% of our time indoors.</a:t>
            </a:r>
            <a:endParaRPr sz="2000" dirty="0">
              <a:solidFill>
                <a:srgbClr val="262626"/>
              </a:solidFill>
              <a:latin typeface="Merriweather"/>
              <a:ea typeface="Merriweather"/>
              <a:cs typeface="Merriweather"/>
              <a:sym typeface="Merriweather"/>
            </a:endParaRPr>
          </a:p>
          <a:p>
            <a:pPr marL="342900" lvl="0" indent="-308610" algn="l" rtl="0">
              <a:lnSpc>
                <a:spcPct val="115000"/>
              </a:lnSpc>
              <a:spcBef>
                <a:spcPts val="1000"/>
              </a:spcBef>
              <a:spcAft>
                <a:spcPts val="0"/>
              </a:spcAft>
              <a:buClr>
                <a:srgbClr val="262626"/>
              </a:buClr>
              <a:buSzPct val="100000"/>
              <a:buFont typeface="Merriweather"/>
              <a:buChar char="▪"/>
            </a:pPr>
            <a:r>
              <a:rPr lang="en" sz="2000" dirty="0">
                <a:solidFill>
                  <a:srgbClr val="262626"/>
                </a:solidFill>
                <a:latin typeface="Merriweather"/>
                <a:ea typeface="Merriweather"/>
                <a:cs typeface="Merriweather"/>
                <a:sym typeface="Merriweather"/>
              </a:rPr>
              <a:t>Gas stoves emit levels of NO2 that would be illegal outdoors. </a:t>
            </a:r>
            <a:endParaRPr sz="2000" dirty="0">
              <a:solidFill>
                <a:srgbClr val="262626"/>
              </a:solidFill>
              <a:latin typeface="Merriweather"/>
              <a:ea typeface="Merriweather"/>
              <a:cs typeface="Merriweather"/>
              <a:sym typeface="Merriweather"/>
            </a:endParaRPr>
          </a:p>
          <a:p>
            <a:pPr marL="342900" lvl="0" indent="-308610" algn="l" rtl="0">
              <a:lnSpc>
                <a:spcPct val="115000"/>
              </a:lnSpc>
              <a:spcBef>
                <a:spcPts val="1000"/>
              </a:spcBef>
              <a:spcAft>
                <a:spcPts val="0"/>
              </a:spcAft>
              <a:buClr>
                <a:srgbClr val="262626"/>
              </a:buClr>
              <a:buSzPct val="100000"/>
              <a:buFont typeface="Merriweather"/>
              <a:buChar char="▪"/>
            </a:pPr>
            <a:r>
              <a:rPr lang="en" sz="2000" dirty="0">
                <a:solidFill>
                  <a:srgbClr val="262626"/>
                </a:solidFill>
                <a:latin typeface="Merriweather"/>
                <a:ea typeface="Merriweather"/>
                <a:cs typeface="Merriweather"/>
                <a:sym typeface="Merriweather"/>
              </a:rPr>
              <a:t>NO2 levels are 50% to 400% higher in homes that cook with gas.</a:t>
            </a:r>
            <a:endParaRPr sz="2000" dirty="0">
              <a:solidFill>
                <a:srgbClr val="262626"/>
              </a:solidFill>
              <a:latin typeface="Merriweather"/>
              <a:ea typeface="Merriweather"/>
              <a:cs typeface="Merriweather"/>
              <a:sym typeface="Merriweather"/>
            </a:endParaRPr>
          </a:p>
          <a:p>
            <a:pPr marL="342900" lvl="0" indent="-308610" algn="l" rtl="0">
              <a:lnSpc>
                <a:spcPct val="115000"/>
              </a:lnSpc>
              <a:spcBef>
                <a:spcPts val="1000"/>
              </a:spcBef>
              <a:spcAft>
                <a:spcPts val="0"/>
              </a:spcAft>
              <a:buClr>
                <a:srgbClr val="262626"/>
              </a:buClr>
              <a:buSzPct val="100000"/>
              <a:buFont typeface="Merriweather"/>
              <a:buChar char="▪"/>
            </a:pPr>
            <a:r>
              <a:rPr lang="en" sz="2000" dirty="0">
                <a:solidFill>
                  <a:srgbClr val="262626"/>
                </a:solidFill>
                <a:latin typeface="Merriweather"/>
                <a:ea typeface="Merriweather"/>
                <a:cs typeface="Merriweather"/>
                <a:sym typeface="Merriweather"/>
              </a:rPr>
              <a:t>Recent study from Stanford looked at the combined NO2 exposure indoors and outdoors in 17 cities.  They found that one can cut this exposure by 25-50% just by switching to electric cooking. </a:t>
            </a:r>
            <a:endParaRPr sz="2000" dirty="0">
              <a:solidFill>
                <a:srgbClr val="262626"/>
              </a:solidFill>
              <a:latin typeface="Merriweather"/>
              <a:ea typeface="Merriweather"/>
              <a:cs typeface="Merriweather"/>
              <a:sym typeface="Merriweathe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2"/>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Clr>
                <a:schemeClr val="accent4"/>
              </a:buClr>
              <a:buSzPct val="110000"/>
              <a:buFont typeface="Calibri"/>
              <a:buNone/>
            </a:pPr>
            <a:r>
              <a:rPr lang="en" sz="4000">
                <a:latin typeface="Proxima Nova Semibold"/>
                <a:ea typeface="Proxima Nova Semibold"/>
                <a:cs typeface="Proxima Nova Semibold"/>
                <a:sym typeface="Proxima Nova Semibold"/>
              </a:rPr>
              <a:t>Carbon monoxide(CO)</a:t>
            </a:r>
            <a:endParaRPr sz="1100">
              <a:latin typeface="Proxima Nova Semibold"/>
              <a:ea typeface="Proxima Nova Semibold"/>
              <a:cs typeface="Proxima Nova Semibold"/>
              <a:sym typeface="Proxima Nova Semibold"/>
            </a:endParaRPr>
          </a:p>
          <a:p>
            <a:pPr marL="0" lvl="0" indent="0" algn="l" rtl="0">
              <a:spcBef>
                <a:spcPts val="0"/>
              </a:spcBef>
              <a:spcAft>
                <a:spcPts val="0"/>
              </a:spcAft>
              <a:buNone/>
            </a:pPr>
            <a:endParaRPr/>
          </a:p>
        </p:txBody>
      </p:sp>
      <p:sp>
        <p:nvSpPr>
          <p:cNvPr id="238" name="Google Shape;238;p42"/>
          <p:cNvSpPr txBox="1">
            <a:spLocks noGrp="1"/>
          </p:cNvSpPr>
          <p:nvPr>
            <p:ph type="body" idx="1"/>
          </p:nvPr>
        </p:nvSpPr>
        <p:spPr>
          <a:xfrm>
            <a:off x="311700" y="1505700"/>
            <a:ext cx="4367750" cy="3439162"/>
          </a:xfrm>
          <a:prstGeom prst="rect">
            <a:avLst/>
          </a:prstGeom>
        </p:spPr>
        <p:txBody>
          <a:bodyPr spcFirstLastPara="1" wrap="square" lIns="91425" tIns="91425" rIns="91425" bIns="91425" anchor="t" anchorCtr="0">
            <a:normAutofit lnSpcReduction="10000"/>
          </a:bodyPr>
          <a:lstStyle/>
          <a:p>
            <a:pPr marL="457200" lvl="0" indent="-358140" algn="l" rtl="0">
              <a:lnSpc>
                <a:spcPct val="150000"/>
              </a:lnSpc>
              <a:spcBef>
                <a:spcPts val="0"/>
              </a:spcBef>
              <a:spcAft>
                <a:spcPts val="0"/>
              </a:spcAft>
              <a:buClr>
                <a:schemeClr val="accent4"/>
              </a:buClr>
              <a:buSzPts val="2040"/>
              <a:buFont typeface="Merriweather"/>
              <a:buChar char="●"/>
            </a:pPr>
            <a:r>
              <a:rPr lang="en" sz="2040" dirty="0">
                <a:solidFill>
                  <a:schemeClr val="accent4"/>
                </a:solidFill>
                <a:latin typeface="Merriweather"/>
                <a:ea typeface="Merriweather"/>
                <a:cs typeface="Merriweather"/>
                <a:sym typeface="Merriweather"/>
              </a:rPr>
              <a:t>CO displaces Oxygen </a:t>
            </a:r>
            <a:endParaRPr sz="2040" dirty="0">
              <a:solidFill>
                <a:schemeClr val="accent4"/>
              </a:solidFill>
              <a:latin typeface="Merriweather"/>
              <a:ea typeface="Merriweather"/>
              <a:cs typeface="Merriweather"/>
              <a:sym typeface="Merriweather"/>
            </a:endParaRPr>
          </a:p>
          <a:p>
            <a:pPr marL="457200" lvl="0" indent="-358140" algn="l" rtl="0">
              <a:lnSpc>
                <a:spcPct val="150000"/>
              </a:lnSpc>
              <a:spcBef>
                <a:spcPts val="0"/>
              </a:spcBef>
              <a:spcAft>
                <a:spcPts val="0"/>
              </a:spcAft>
              <a:buClr>
                <a:schemeClr val="accent4"/>
              </a:buClr>
              <a:buSzPts val="2040"/>
              <a:buFont typeface="Merriweather"/>
              <a:buChar char="●"/>
            </a:pPr>
            <a:r>
              <a:rPr lang="en" sz="2040" b="1" dirty="0">
                <a:solidFill>
                  <a:schemeClr val="accent4"/>
                </a:solidFill>
                <a:latin typeface="Merriweather"/>
                <a:ea typeface="Merriweather"/>
                <a:cs typeface="Merriweather"/>
                <a:sym typeface="Merriweather"/>
              </a:rPr>
              <a:t>1,244 people died in US (2022) from CO poisoning</a:t>
            </a:r>
            <a:endParaRPr sz="2040" b="1" dirty="0">
              <a:solidFill>
                <a:schemeClr val="accent4"/>
              </a:solidFill>
              <a:latin typeface="Merriweather"/>
              <a:ea typeface="Merriweather"/>
              <a:cs typeface="Merriweather"/>
              <a:sym typeface="Merriweather"/>
            </a:endParaRPr>
          </a:p>
          <a:p>
            <a:pPr marL="457200" lvl="0" indent="-358140" algn="l" rtl="0">
              <a:lnSpc>
                <a:spcPct val="150000"/>
              </a:lnSpc>
              <a:spcBef>
                <a:spcPts val="0"/>
              </a:spcBef>
              <a:spcAft>
                <a:spcPts val="0"/>
              </a:spcAft>
              <a:buClr>
                <a:schemeClr val="accent4"/>
              </a:buClr>
              <a:buSzPts val="2040"/>
              <a:buFont typeface="Merriweather"/>
              <a:buChar char="●"/>
            </a:pPr>
            <a:r>
              <a:rPr lang="en" sz="2040" dirty="0">
                <a:solidFill>
                  <a:schemeClr val="accent4"/>
                </a:solidFill>
                <a:latin typeface="Merriweather"/>
                <a:ea typeface="Merriweather"/>
                <a:cs typeface="Merriweather"/>
                <a:sym typeface="Merriweather"/>
              </a:rPr>
              <a:t>Heart and brain affected first</a:t>
            </a:r>
            <a:endParaRPr sz="2040" dirty="0">
              <a:solidFill>
                <a:schemeClr val="accent4"/>
              </a:solidFill>
              <a:latin typeface="Merriweather"/>
              <a:ea typeface="Merriweather"/>
              <a:cs typeface="Merriweather"/>
              <a:sym typeface="Merriweather"/>
            </a:endParaRPr>
          </a:p>
          <a:p>
            <a:pPr marL="457200" lvl="0" indent="-358140" algn="l" rtl="0">
              <a:lnSpc>
                <a:spcPct val="150000"/>
              </a:lnSpc>
              <a:spcBef>
                <a:spcPts val="0"/>
              </a:spcBef>
              <a:spcAft>
                <a:spcPts val="0"/>
              </a:spcAft>
              <a:buClr>
                <a:schemeClr val="accent4"/>
              </a:buClr>
              <a:buSzPts val="2040"/>
              <a:buFont typeface="Merriweather"/>
              <a:buChar char="●"/>
            </a:pPr>
            <a:r>
              <a:rPr lang="en" sz="2040" dirty="0">
                <a:solidFill>
                  <a:schemeClr val="accent4"/>
                </a:solidFill>
                <a:latin typeface="Merriweather"/>
                <a:ea typeface="Merriweather"/>
                <a:cs typeface="Merriweather"/>
                <a:sym typeface="Merriweather"/>
              </a:rPr>
              <a:t>Chronic low levels not triggering CO alarms are also harmful: HA, drowsiness</a:t>
            </a:r>
            <a:endParaRPr sz="100" dirty="0">
              <a:latin typeface="Merriweather"/>
              <a:ea typeface="Merriweather"/>
              <a:cs typeface="Merriweather"/>
              <a:sym typeface="Merriweather"/>
            </a:endParaRPr>
          </a:p>
        </p:txBody>
      </p:sp>
      <p:pic>
        <p:nvPicPr>
          <p:cNvPr id="239" name="Google Shape;239;p42"/>
          <p:cNvPicPr preferRelativeResize="0"/>
          <p:nvPr/>
        </p:nvPicPr>
        <p:blipFill rotWithShape="1">
          <a:blip r:embed="rId3">
            <a:alphaModFix/>
          </a:blip>
          <a:srcRect/>
          <a:stretch/>
        </p:blipFill>
        <p:spPr>
          <a:xfrm>
            <a:off x="4679450" y="1926568"/>
            <a:ext cx="3999900" cy="223447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610CA-029B-D804-CBC0-0A2BE075892E}"/>
              </a:ext>
            </a:extLst>
          </p:cNvPr>
          <p:cNvSpPr>
            <a:spLocks noGrp="1"/>
          </p:cNvSpPr>
          <p:nvPr>
            <p:ph type="title"/>
          </p:nvPr>
        </p:nvSpPr>
        <p:spPr/>
        <p:txBody>
          <a:bodyPr/>
          <a:lstStyle/>
          <a:p>
            <a:r>
              <a:rPr lang="en-US" dirty="0"/>
              <a:t>Indoor air Pollution</a:t>
            </a:r>
          </a:p>
        </p:txBody>
      </p:sp>
      <p:sp>
        <p:nvSpPr>
          <p:cNvPr id="3" name="Text Placeholder 2">
            <a:extLst>
              <a:ext uri="{FF2B5EF4-FFF2-40B4-BE49-F238E27FC236}">
                <a16:creationId xmlns:a16="http://schemas.microsoft.com/office/drawing/2014/main" id="{06452C0A-526D-C498-B142-02D0340F4203}"/>
              </a:ext>
            </a:extLst>
          </p:cNvPr>
          <p:cNvSpPr>
            <a:spLocks noGrp="1"/>
          </p:cNvSpPr>
          <p:nvPr>
            <p:ph type="body" idx="1"/>
          </p:nvPr>
        </p:nvSpPr>
        <p:spPr>
          <a:xfrm>
            <a:off x="127801" y="1976216"/>
            <a:ext cx="3044059" cy="3076200"/>
          </a:xfrm>
        </p:spPr>
        <p:txBody>
          <a:bodyPr>
            <a:normAutofit/>
          </a:bodyPr>
          <a:lstStyle/>
          <a:p>
            <a:r>
              <a:rPr lang="en-US" sz="2000" dirty="0">
                <a:solidFill>
                  <a:schemeClr val="bg2">
                    <a:lumMod val="75000"/>
                  </a:schemeClr>
                </a:solidFill>
              </a:rPr>
              <a:t>Did you ever wonder why you must vent your gas furnace but not your gas stove?</a:t>
            </a:r>
          </a:p>
          <a:p>
            <a:endParaRPr lang="en-US" sz="2000" dirty="0">
              <a:solidFill>
                <a:schemeClr val="tx2"/>
              </a:solidFill>
            </a:endParaRPr>
          </a:p>
        </p:txBody>
      </p:sp>
      <p:pic>
        <p:nvPicPr>
          <p:cNvPr id="5" name="Picture 4">
            <a:extLst>
              <a:ext uri="{FF2B5EF4-FFF2-40B4-BE49-F238E27FC236}">
                <a16:creationId xmlns:a16="http://schemas.microsoft.com/office/drawing/2014/main" id="{5C128299-D462-9321-75F6-DC217493A52D}"/>
              </a:ext>
            </a:extLst>
          </p:cNvPr>
          <p:cNvPicPr>
            <a:picLocks noChangeAspect="1"/>
          </p:cNvPicPr>
          <p:nvPr/>
        </p:nvPicPr>
        <p:blipFill>
          <a:blip r:embed="rId3"/>
          <a:stretch>
            <a:fillRect/>
          </a:stretch>
        </p:blipFill>
        <p:spPr>
          <a:xfrm>
            <a:off x="3688745" y="1308215"/>
            <a:ext cx="5327454" cy="3471169"/>
          </a:xfrm>
          <a:prstGeom prst="rect">
            <a:avLst/>
          </a:prstGeom>
        </p:spPr>
      </p:pic>
    </p:spTree>
    <p:extLst>
      <p:ext uri="{BB962C8B-B14F-4D97-AF65-F5344CB8AC3E}">
        <p14:creationId xmlns:p14="http://schemas.microsoft.com/office/powerpoint/2010/main" val="93808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Proxima Nova Semibold"/>
                <a:ea typeface="Proxima Nova Semibold"/>
                <a:cs typeface="Proxima Nova Semibold"/>
                <a:sym typeface="Proxima Nova Semibold"/>
              </a:rPr>
              <a:t>Cooking with Methane Gas </a:t>
            </a:r>
            <a:endParaRPr sz="3000">
              <a:latin typeface="Proxima Nova Semibold"/>
              <a:ea typeface="Proxima Nova Semibold"/>
              <a:cs typeface="Proxima Nova Semibold"/>
              <a:sym typeface="Proxima Nova Semibold"/>
            </a:endParaRPr>
          </a:p>
        </p:txBody>
      </p:sp>
      <p:pic>
        <p:nvPicPr>
          <p:cNvPr id="260" name="Google Shape;260;p45"/>
          <p:cNvPicPr preferRelativeResize="0">
            <a:picLocks noGrp="1"/>
          </p:cNvPicPr>
          <p:nvPr>
            <p:ph type="body" idx="1"/>
          </p:nvPr>
        </p:nvPicPr>
        <p:blipFill rotWithShape="1">
          <a:blip r:embed="rId3">
            <a:alphaModFix/>
          </a:blip>
          <a:srcRect/>
          <a:stretch/>
        </p:blipFill>
        <p:spPr>
          <a:xfrm>
            <a:off x="1484250" y="1458075"/>
            <a:ext cx="5797800" cy="3502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8"/>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Clr>
                <a:srgbClr val="E3EACF"/>
              </a:buClr>
              <a:buSzPct val="116666"/>
              <a:buFont typeface="Century Gothic"/>
              <a:buNone/>
            </a:pPr>
            <a:r>
              <a:rPr lang="en" sz="3600">
                <a:latin typeface="Proxima Nova Semibold"/>
                <a:ea typeface="Proxima Nova Semibold"/>
                <a:cs typeface="Proxima Nova Semibold"/>
                <a:sym typeface="Proxima Nova Semibold"/>
              </a:rPr>
              <a:t>Childhood Asthma and Gas stoves</a:t>
            </a:r>
            <a:endParaRPr sz="3600">
              <a:latin typeface="Proxima Nova Semibold"/>
              <a:ea typeface="Proxima Nova Semibold"/>
              <a:cs typeface="Proxima Nova Semibold"/>
              <a:sym typeface="Proxima Nova Semibold"/>
            </a:endParaRPr>
          </a:p>
          <a:p>
            <a:pPr marL="0" lvl="0" indent="0" algn="l" rtl="0">
              <a:spcBef>
                <a:spcPts val="0"/>
              </a:spcBef>
              <a:spcAft>
                <a:spcPts val="0"/>
              </a:spcAft>
              <a:buNone/>
            </a:pPr>
            <a:endParaRPr/>
          </a:p>
        </p:txBody>
      </p:sp>
      <p:sp>
        <p:nvSpPr>
          <p:cNvPr id="279" name="Google Shape;279;p48"/>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fontScale="77500" lnSpcReduction="20000"/>
          </a:bodyPr>
          <a:lstStyle/>
          <a:p>
            <a:pPr marL="228600" lvl="0" indent="-205740" algn="l" rtl="0">
              <a:lnSpc>
                <a:spcPct val="115000"/>
              </a:lnSpc>
              <a:spcBef>
                <a:spcPts val="0"/>
              </a:spcBef>
              <a:spcAft>
                <a:spcPts val="0"/>
              </a:spcAft>
              <a:buClr>
                <a:srgbClr val="262626"/>
              </a:buClr>
              <a:buSzPct val="100000"/>
              <a:buFont typeface="Merriweather"/>
              <a:buChar char="●"/>
            </a:pPr>
            <a:r>
              <a:rPr lang="en" sz="2400" dirty="0">
                <a:solidFill>
                  <a:srgbClr val="262626"/>
                </a:solidFill>
                <a:latin typeface="Merriweather"/>
                <a:ea typeface="Merriweather"/>
                <a:cs typeface="Merriweather"/>
                <a:sym typeface="Merriweather"/>
              </a:rPr>
              <a:t>Asthma is the number one chronic disease in children. </a:t>
            </a:r>
            <a:endParaRPr sz="1800" dirty="0">
              <a:solidFill>
                <a:srgbClr val="262626"/>
              </a:solidFill>
              <a:latin typeface="Merriweather"/>
              <a:ea typeface="Merriweather"/>
              <a:cs typeface="Merriweather"/>
              <a:sym typeface="Merriweather"/>
            </a:endParaRPr>
          </a:p>
          <a:p>
            <a:pPr marL="228600" lvl="0" indent="-205740" algn="l" rtl="0">
              <a:lnSpc>
                <a:spcPct val="115000"/>
              </a:lnSpc>
              <a:spcBef>
                <a:spcPts val="1000"/>
              </a:spcBef>
              <a:spcAft>
                <a:spcPts val="600"/>
              </a:spcAft>
              <a:buClr>
                <a:schemeClr val="accent4"/>
              </a:buClr>
              <a:buSzPct val="100000"/>
              <a:buFont typeface="Merriweather"/>
              <a:buChar char="●"/>
            </a:pPr>
            <a:r>
              <a:rPr lang="en" sz="2400" dirty="0">
                <a:solidFill>
                  <a:srgbClr val="262626"/>
                </a:solidFill>
                <a:latin typeface="Merriweather"/>
                <a:ea typeface="Merriweather"/>
                <a:cs typeface="Merriweather"/>
                <a:sym typeface="Merriweather"/>
              </a:rPr>
              <a:t>Meta-analysis: 42% increase in the risk of </a:t>
            </a:r>
            <a:r>
              <a:rPr lang="en" sz="2400" u="sng" dirty="0">
                <a:solidFill>
                  <a:srgbClr val="262626"/>
                </a:solidFill>
                <a:latin typeface="Merriweather"/>
                <a:ea typeface="Merriweather"/>
                <a:cs typeface="Merriweather"/>
                <a:sym typeface="Merriweather"/>
              </a:rPr>
              <a:t>asthma symptoms </a:t>
            </a:r>
            <a:r>
              <a:rPr lang="en" sz="2400" dirty="0">
                <a:solidFill>
                  <a:srgbClr val="262626"/>
                </a:solidFill>
                <a:latin typeface="Merriweather"/>
                <a:ea typeface="Merriweather"/>
                <a:cs typeface="Merriweather"/>
                <a:sym typeface="Merriweather"/>
              </a:rPr>
              <a:t>in children living in homes with gas stoves</a:t>
            </a:r>
          </a:p>
          <a:p>
            <a:pPr marL="228600" lvl="0" indent="-205740" algn="l" rtl="0">
              <a:lnSpc>
                <a:spcPct val="115000"/>
              </a:lnSpc>
              <a:spcBef>
                <a:spcPts val="1000"/>
              </a:spcBef>
              <a:spcAft>
                <a:spcPts val="1600"/>
              </a:spcAft>
              <a:buClr>
                <a:schemeClr val="accent4"/>
              </a:buClr>
              <a:buSzPct val="100000"/>
              <a:buFont typeface="Merriweather"/>
              <a:buChar char="●"/>
            </a:pPr>
            <a:r>
              <a:rPr lang="en" sz="2400" dirty="0">
                <a:solidFill>
                  <a:srgbClr val="262626"/>
                </a:solidFill>
                <a:latin typeface="Merriweather"/>
                <a:ea typeface="Merriweather"/>
                <a:cs typeface="Merriweather"/>
                <a:sym typeface="Merriweather"/>
              </a:rPr>
              <a:t>24% increased risk for </a:t>
            </a:r>
            <a:r>
              <a:rPr lang="en" sz="2400" u="sng" dirty="0">
                <a:solidFill>
                  <a:srgbClr val="262626"/>
                </a:solidFill>
                <a:latin typeface="Merriweather"/>
                <a:ea typeface="Merriweather"/>
                <a:cs typeface="Merriweather"/>
                <a:sym typeface="Merriweather"/>
              </a:rPr>
              <a:t>lifetime asthma</a:t>
            </a:r>
            <a:r>
              <a:rPr lang="en" sz="2400" dirty="0">
                <a:solidFill>
                  <a:srgbClr val="262626"/>
                </a:solidFill>
                <a:latin typeface="Merriweather"/>
                <a:ea typeface="Merriweather"/>
                <a:cs typeface="Merriweather"/>
                <a:sym typeface="Merriweather"/>
              </a:rPr>
              <a:t>. </a:t>
            </a:r>
            <a:r>
              <a:rPr lang="en" sz="2400" dirty="0">
                <a:solidFill>
                  <a:srgbClr val="3F3F3F"/>
                </a:solidFill>
                <a:latin typeface="Merriweather"/>
                <a:ea typeface="Merriweather"/>
                <a:cs typeface="Merriweather"/>
                <a:sym typeface="Merriweather"/>
              </a:rPr>
              <a:t> </a:t>
            </a:r>
            <a:endParaRPr dirty="0">
              <a:latin typeface="Merriweather"/>
              <a:ea typeface="Merriweather"/>
              <a:cs typeface="Merriweather"/>
              <a:sym typeface="Merriweather"/>
            </a:endParaRPr>
          </a:p>
        </p:txBody>
      </p:sp>
      <p:pic>
        <p:nvPicPr>
          <p:cNvPr id="280" name="Google Shape;280;p48"/>
          <p:cNvPicPr preferRelativeResize="0">
            <a:picLocks noGrp="1"/>
          </p:cNvPicPr>
          <p:nvPr>
            <p:ph type="body" idx="1"/>
          </p:nvPr>
        </p:nvPicPr>
        <p:blipFill rotWithShape="1">
          <a:blip r:embed="rId3">
            <a:alphaModFix/>
          </a:blip>
          <a:srcRect/>
          <a:stretch/>
        </p:blipFill>
        <p:spPr>
          <a:xfrm>
            <a:off x="4928425" y="1930500"/>
            <a:ext cx="3903900" cy="2226600"/>
          </a:xfrm>
          <a:prstGeom prst="rect">
            <a:avLst/>
          </a:prstGeom>
          <a:noFill/>
          <a:ln>
            <a:noFill/>
          </a:ln>
        </p:spPr>
      </p:pic>
      <p:sp>
        <p:nvSpPr>
          <p:cNvPr id="281" name="Google Shape;281;p48"/>
          <p:cNvSpPr txBox="1">
            <a:spLocks noGrp="1"/>
          </p:cNvSpPr>
          <p:nvPr>
            <p:ph type="body" idx="1"/>
          </p:nvPr>
        </p:nvSpPr>
        <p:spPr>
          <a:xfrm>
            <a:off x="311700" y="4473225"/>
            <a:ext cx="8562000" cy="338700"/>
          </a:xfrm>
          <a:prstGeom prst="rect">
            <a:avLst/>
          </a:prstGeom>
        </p:spPr>
        <p:txBody>
          <a:bodyPr spcFirstLastPara="1" wrap="square" lIns="91425" tIns="91425" rIns="91425" bIns="91425" anchor="t" anchorCtr="0">
            <a:noAutofit/>
          </a:bodyPr>
          <a:lstStyle/>
          <a:p>
            <a:pPr marL="0" lvl="0" indent="0" algn="l" rtl="0">
              <a:lnSpc>
                <a:spcPct val="100000"/>
              </a:lnSpc>
              <a:spcBef>
                <a:spcPts val="1600"/>
              </a:spcBef>
              <a:spcAft>
                <a:spcPts val="0"/>
              </a:spcAft>
              <a:buNone/>
            </a:pPr>
            <a:r>
              <a:rPr lang="en" sz="1400" dirty="0">
                <a:solidFill>
                  <a:srgbClr val="262626"/>
                </a:solidFill>
                <a:latin typeface="Merriweather Light"/>
                <a:ea typeface="Merriweather Light"/>
                <a:cs typeface="Merriweather Light"/>
                <a:sym typeface="Merriweather Light"/>
              </a:rPr>
              <a:t>Source: </a:t>
            </a:r>
            <a:r>
              <a:rPr lang="en" sz="1400" u="sng" dirty="0">
                <a:solidFill>
                  <a:schemeClr val="hlink"/>
                </a:solidFill>
                <a:latin typeface="Merriweather Light"/>
                <a:ea typeface="Merriweather Light"/>
                <a:cs typeface="Merriweather Light"/>
                <a:sym typeface="Merriweather Light"/>
                <a:hlinkClick r:id="rId4"/>
              </a:rPr>
              <a:t>https://doi.org/10.1093/ije/dyt150</a:t>
            </a:r>
            <a:endParaRPr sz="1400" dirty="0">
              <a:solidFill>
                <a:srgbClr val="262626"/>
              </a:solidFill>
              <a:latin typeface="Merriweather Light"/>
              <a:ea typeface="Merriweather Light"/>
              <a:cs typeface="Merriweather Light"/>
              <a:sym typeface="Merriweather 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8"/>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Proxima Nova Semibold"/>
                <a:ea typeface="Proxima Nova Semibold"/>
                <a:cs typeface="Proxima Nova Semibold"/>
                <a:sym typeface="Proxima Nova Semibold"/>
              </a:rPr>
              <a:t>Local Air Pollution and Climate Pollution</a:t>
            </a:r>
            <a:endParaRPr>
              <a:latin typeface="Proxima Nova Semibold"/>
              <a:ea typeface="Proxima Nova Semibold"/>
              <a:cs typeface="Proxima Nova Semibold"/>
              <a:sym typeface="Proxima Nova Semibold"/>
            </a:endParaRPr>
          </a:p>
        </p:txBody>
      </p:sp>
      <p:sp>
        <p:nvSpPr>
          <p:cNvPr id="210" name="Google Shape;210;p38"/>
          <p:cNvSpPr txBox="1">
            <a:spLocks noGrp="1"/>
          </p:cNvSpPr>
          <p:nvPr>
            <p:ph type="body" idx="1"/>
          </p:nvPr>
        </p:nvSpPr>
        <p:spPr>
          <a:xfrm>
            <a:off x="311700" y="1505699"/>
            <a:ext cx="4260300" cy="3403651"/>
          </a:xfrm>
          <a:prstGeom prst="rect">
            <a:avLst/>
          </a:prstGeom>
        </p:spPr>
        <p:txBody>
          <a:bodyPr spcFirstLastPara="1" wrap="square" lIns="91425" tIns="91425" rIns="91425" bIns="91425" anchor="t" anchorCtr="0">
            <a:normAutofit fontScale="85000" lnSpcReduction="20000"/>
          </a:bodyPr>
          <a:lstStyle/>
          <a:p>
            <a:pPr marL="457200" lvl="0" indent="-317500" algn="l" rtl="0">
              <a:lnSpc>
                <a:spcPct val="115000"/>
              </a:lnSpc>
              <a:spcBef>
                <a:spcPts val="0"/>
              </a:spcBef>
              <a:spcAft>
                <a:spcPts val="0"/>
              </a:spcAft>
              <a:buClr>
                <a:srgbClr val="000000"/>
              </a:buClr>
              <a:buSzPct val="100000"/>
              <a:buFont typeface="Merriweather Light"/>
              <a:buChar char="●"/>
            </a:pPr>
            <a:r>
              <a:rPr lang="en" sz="2000" dirty="0">
                <a:solidFill>
                  <a:srgbClr val="000000"/>
                </a:solidFill>
                <a:latin typeface="Merriweather Light"/>
                <a:ea typeface="Merriweather Light"/>
                <a:cs typeface="Merriweather Light"/>
                <a:sym typeface="Merriweather Light"/>
              </a:rPr>
              <a:t>Burning fossil fuels in Oregon’s homes and businesses releases more than 4,000 tons of harmful NOx emissions each year — </a:t>
            </a:r>
            <a:r>
              <a:rPr lang="en" sz="2000" b="1" u="sng" dirty="0">
                <a:solidFill>
                  <a:srgbClr val="000000"/>
                </a:solidFill>
                <a:latin typeface="Merriweather"/>
                <a:ea typeface="Merriweather"/>
                <a:cs typeface="Merriweather"/>
                <a:sym typeface="Merriweather"/>
              </a:rPr>
              <a:t>as much as the state’s power generation and cement manufacturing combined.</a:t>
            </a:r>
            <a:endParaRPr sz="2000" b="1" u="sng" dirty="0">
              <a:solidFill>
                <a:srgbClr val="000000"/>
              </a:solidFill>
              <a:latin typeface="Merriweather"/>
              <a:ea typeface="Merriweather"/>
              <a:cs typeface="Merriweather"/>
              <a:sym typeface="Merriweather"/>
            </a:endParaRPr>
          </a:p>
          <a:p>
            <a:pPr marL="457200" lvl="0" indent="0" algn="l" rtl="0">
              <a:lnSpc>
                <a:spcPct val="115000"/>
              </a:lnSpc>
              <a:spcBef>
                <a:spcPts val="0"/>
              </a:spcBef>
              <a:spcAft>
                <a:spcPts val="0"/>
              </a:spcAft>
              <a:buNone/>
            </a:pPr>
            <a:endParaRPr sz="2000" u="sng" dirty="0">
              <a:solidFill>
                <a:srgbClr val="000000"/>
              </a:solidFill>
              <a:latin typeface="Merriweather Light"/>
              <a:ea typeface="Merriweather Light"/>
              <a:cs typeface="Merriweather Light"/>
              <a:sym typeface="Merriweather Light"/>
            </a:endParaRPr>
          </a:p>
          <a:p>
            <a:pPr marL="457200" lvl="0" indent="-317500" algn="l" rtl="0">
              <a:lnSpc>
                <a:spcPct val="115000"/>
              </a:lnSpc>
              <a:spcBef>
                <a:spcPts val="1000"/>
              </a:spcBef>
              <a:spcAft>
                <a:spcPts val="0"/>
              </a:spcAft>
              <a:buClr>
                <a:srgbClr val="000000"/>
              </a:buClr>
              <a:buSzPct val="100000"/>
              <a:buFont typeface="Merriweather Light"/>
              <a:buChar char="●"/>
            </a:pPr>
            <a:r>
              <a:rPr lang="en" sz="2000" dirty="0">
                <a:solidFill>
                  <a:srgbClr val="000000"/>
                </a:solidFill>
                <a:latin typeface="Merriweather Light"/>
                <a:ea typeface="Merriweather Light"/>
                <a:cs typeface="Merriweather Light"/>
                <a:sym typeface="Merriweather Light"/>
              </a:rPr>
              <a:t>Fossil fuel equipment in Oregon homes and businesses releases </a:t>
            </a:r>
            <a:r>
              <a:rPr lang="en" sz="2000" b="1" u="sng" dirty="0">
                <a:solidFill>
                  <a:srgbClr val="000000"/>
                </a:solidFill>
                <a:latin typeface="Merriweather"/>
                <a:ea typeface="Merriweather"/>
                <a:cs typeface="Merriweather"/>
                <a:sym typeface="Merriweather"/>
              </a:rPr>
              <a:t>as much climate pollution as 1.1 million passenger cars.</a:t>
            </a:r>
            <a:endParaRPr sz="3600" b="1" dirty="0">
              <a:solidFill>
                <a:srgbClr val="000000"/>
              </a:solidFill>
              <a:latin typeface="Merriweather"/>
              <a:ea typeface="Merriweather"/>
              <a:cs typeface="Merriweather"/>
              <a:sym typeface="Merriweather"/>
            </a:endParaRPr>
          </a:p>
          <a:p>
            <a:pPr marL="0" lvl="0" indent="0" algn="l" rtl="0">
              <a:spcBef>
                <a:spcPts val="0"/>
              </a:spcBef>
              <a:spcAft>
                <a:spcPts val="1200"/>
              </a:spcAft>
              <a:buNone/>
            </a:pPr>
            <a:endParaRPr dirty="0"/>
          </a:p>
        </p:txBody>
      </p:sp>
      <p:pic>
        <p:nvPicPr>
          <p:cNvPr id="211" name="Google Shape;211;p38" descr="A large industrial plant with many towers&#10;&#10;AI-generated content may be incorrect."/>
          <p:cNvPicPr preferRelativeResize="0"/>
          <p:nvPr/>
        </p:nvPicPr>
        <p:blipFill rotWithShape="1">
          <a:blip r:embed="rId3">
            <a:alphaModFix/>
          </a:blip>
          <a:srcRect/>
          <a:stretch/>
        </p:blipFill>
        <p:spPr>
          <a:xfrm>
            <a:off x="4935300" y="1608715"/>
            <a:ext cx="3466926" cy="1926075"/>
          </a:xfrm>
          <a:prstGeom prst="rect">
            <a:avLst/>
          </a:prstGeom>
          <a:noFill/>
          <a:ln>
            <a:noFill/>
          </a:ln>
        </p:spPr>
      </p:pic>
      <p:sp>
        <p:nvSpPr>
          <p:cNvPr id="212" name="Google Shape;212;p38"/>
          <p:cNvSpPr txBox="1">
            <a:spLocks noGrp="1"/>
          </p:cNvSpPr>
          <p:nvPr>
            <p:ph type="body" idx="1"/>
          </p:nvPr>
        </p:nvSpPr>
        <p:spPr>
          <a:xfrm>
            <a:off x="4668813" y="3715525"/>
            <a:ext cx="3999900" cy="765900"/>
          </a:xfrm>
          <a:prstGeom prst="rect">
            <a:avLst/>
          </a:prstGeom>
        </p:spPr>
        <p:txBody>
          <a:bodyPr spcFirstLastPara="1" wrap="square" lIns="91425" tIns="91425" rIns="91425" bIns="91425" anchor="t" anchorCtr="0">
            <a:normAutofit fontScale="92500" lnSpcReduction="10000"/>
          </a:bodyPr>
          <a:lstStyle/>
          <a:p>
            <a:pPr marL="0" lvl="0" indent="0" algn="ctr" rtl="0">
              <a:lnSpc>
                <a:spcPct val="100000"/>
              </a:lnSpc>
              <a:spcBef>
                <a:spcPts val="0"/>
              </a:spcBef>
              <a:spcAft>
                <a:spcPts val="0"/>
              </a:spcAft>
              <a:buNone/>
            </a:pPr>
            <a:r>
              <a:rPr lang="en" sz="1500">
                <a:solidFill>
                  <a:srgbClr val="262626"/>
                </a:solidFill>
                <a:latin typeface="Merriweather"/>
                <a:ea typeface="Merriweather"/>
                <a:cs typeface="Merriweather"/>
                <a:sym typeface="Merriweather"/>
              </a:rPr>
              <a:t>Burning methane in buildings increases both local air pollution and climate pollution</a:t>
            </a:r>
            <a:endParaRPr sz="1500">
              <a:latin typeface="Merriweather"/>
              <a:ea typeface="Merriweather"/>
              <a:cs typeface="Merriweather"/>
              <a:sym typeface="Merriweathe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3"/>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accent4"/>
              </a:buClr>
              <a:buSzPts val="990"/>
              <a:buFont typeface="Calibri"/>
              <a:buNone/>
            </a:pPr>
            <a:r>
              <a:rPr lang="en" sz="2360">
                <a:latin typeface="Proxima Nova Semibold"/>
                <a:ea typeface="Proxima Nova Semibold"/>
                <a:cs typeface="Proxima Nova Semibold"/>
                <a:sym typeface="Proxima Nova Semibold"/>
              </a:rPr>
              <a:t> </a:t>
            </a:r>
            <a:r>
              <a:rPr lang="en" sz="3440">
                <a:latin typeface="Proxima Nova Semibold"/>
                <a:ea typeface="Proxima Nova Semibold"/>
                <a:cs typeface="Proxima Nova Semibold"/>
                <a:sym typeface="Proxima Nova Semibold"/>
              </a:rPr>
              <a:t>NO2 &amp; childhood health</a:t>
            </a:r>
            <a:endParaRPr sz="1820">
              <a:latin typeface="Proxima Nova Semibold"/>
              <a:ea typeface="Proxima Nova Semibold"/>
              <a:cs typeface="Proxima Nova Semibold"/>
              <a:sym typeface="Proxima Nova Semibold"/>
            </a:endParaRPr>
          </a:p>
          <a:p>
            <a:pPr marL="0" lvl="0" indent="0" algn="l" rtl="0">
              <a:spcBef>
                <a:spcPts val="0"/>
              </a:spcBef>
              <a:spcAft>
                <a:spcPts val="0"/>
              </a:spcAft>
              <a:buSzPts val="990"/>
              <a:buNone/>
            </a:pPr>
            <a:endParaRPr sz="2520"/>
          </a:p>
        </p:txBody>
      </p:sp>
      <p:sp>
        <p:nvSpPr>
          <p:cNvPr id="245" name="Google Shape;245;p43"/>
          <p:cNvSpPr txBox="1">
            <a:spLocks noGrp="1"/>
          </p:cNvSpPr>
          <p:nvPr>
            <p:ph type="body" idx="1"/>
          </p:nvPr>
        </p:nvSpPr>
        <p:spPr>
          <a:xfrm>
            <a:off x="311700" y="1505700"/>
            <a:ext cx="8418900" cy="3076200"/>
          </a:xfrm>
          <a:prstGeom prst="rect">
            <a:avLst/>
          </a:prstGeom>
        </p:spPr>
        <p:txBody>
          <a:bodyPr spcFirstLastPara="1" wrap="square" lIns="91425" tIns="91425" rIns="91425" bIns="91425" anchor="t" anchorCtr="0">
            <a:normAutofit fontScale="85000" lnSpcReduction="10000"/>
          </a:bodyPr>
          <a:lstStyle/>
          <a:p>
            <a:pPr marL="457200" lvl="0" indent="-347345" algn="l" rtl="0">
              <a:lnSpc>
                <a:spcPct val="115000"/>
              </a:lnSpc>
              <a:spcBef>
                <a:spcPts val="0"/>
              </a:spcBef>
              <a:spcAft>
                <a:spcPts val="0"/>
              </a:spcAft>
              <a:buClr>
                <a:schemeClr val="accent4"/>
              </a:buClr>
              <a:buSzPct val="100000"/>
              <a:buFont typeface="Merriweather"/>
              <a:buChar char="●"/>
            </a:pPr>
            <a:r>
              <a:rPr lang="en" sz="2200" dirty="0">
                <a:solidFill>
                  <a:schemeClr val="accent4"/>
                </a:solidFill>
                <a:latin typeface="Merriweather"/>
                <a:ea typeface="Merriweather"/>
                <a:cs typeface="Merriweather"/>
                <a:sym typeface="Merriweather"/>
              </a:rPr>
              <a:t>California – longitudinal study over 20 years</a:t>
            </a:r>
            <a:endParaRPr sz="2200" dirty="0">
              <a:solidFill>
                <a:schemeClr val="accent4"/>
              </a:solidFill>
              <a:latin typeface="Merriweather"/>
              <a:ea typeface="Merriweather"/>
              <a:cs typeface="Merriweather"/>
              <a:sym typeface="Merriweather"/>
            </a:endParaRPr>
          </a:p>
          <a:p>
            <a:pPr marL="457200" lvl="0" indent="0" algn="l" rtl="0">
              <a:lnSpc>
                <a:spcPct val="115000"/>
              </a:lnSpc>
              <a:spcBef>
                <a:spcPts val="0"/>
              </a:spcBef>
              <a:spcAft>
                <a:spcPts val="0"/>
              </a:spcAft>
              <a:buNone/>
            </a:pPr>
            <a:r>
              <a:rPr lang="en" sz="2200" dirty="0">
                <a:solidFill>
                  <a:schemeClr val="accent4"/>
                </a:solidFill>
                <a:latin typeface="Merriweather"/>
                <a:ea typeface="Merriweather"/>
                <a:cs typeface="Merriweather"/>
                <a:sym typeface="Merriweather"/>
              </a:rPr>
              <a:t>Outdoor NO2  dropped with increased pollution controls on cars. </a:t>
            </a:r>
          </a:p>
          <a:p>
            <a:pPr marL="457200" lvl="0" indent="0" algn="l" rtl="0">
              <a:lnSpc>
                <a:spcPct val="115000"/>
              </a:lnSpc>
              <a:spcBef>
                <a:spcPts val="0"/>
              </a:spcBef>
              <a:spcAft>
                <a:spcPts val="0"/>
              </a:spcAft>
              <a:buNone/>
            </a:pPr>
            <a:endParaRPr sz="2200" dirty="0">
              <a:solidFill>
                <a:schemeClr val="accent4"/>
              </a:solidFill>
              <a:latin typeface="Merriweather"/>
              <a:ea typeface="Merriweather"/>
              <a:cs typeface="Merriweather"/>
              <a:sym typeface="Merriweather"/>
            </a:endParaRPr>
          </a:p>
          <a:p>
            <a:pPr marL="457200" lvl="0" indent="0" algn="l" rtl="0">
              <a:lnSpc>
                <a:spcPct val="115000"/>
              </a:lnSpc>
              <a:spcBef>
                <a:spcPts val="0"/>
              </a:spcBef>
              <a:spcAft>
                <a:spcPts val="0"/>
              </a:spcAft>
              <a:buNone/>
            </a:pPr>
            <a:r>
              <a:rPr lang="en" sz="2200" dirty="0">
                <a:solidFill>
                  <a:schemeClr val="accent4"/>
                </a:solidFill>
                <a:latin typeface="Merriweather"/>
                <a:ea typeface="Merriweather"/>
                <a:cs typeface="Merriweather"/>
                <a:sym typeface="Merriweather"/>
              </a:rPr>
              <a:t>Childhood asthma rates dropped in tandem with the lower levels. </a:t>
            </a:r>
            <a:endParaRPr sz="2200" dirty="0">
              <a:solidFill>
                <a:schemeClr val="accent4"/>
              </a:solidFill>
              <a:latin typeface="Merriweather"/>
              <a:ea typeface="Merriweather"/>
              <a:cs typeface="Merriweather"/>
              <a:sym typeface="Merriweather"/>
            </a:endParaRPr>
          </a:p>
          <a:p>
            <a:pPr marL="457200" lvl="0" indent="0" algn="l" rtl="0">
              <a:lnSpc>
                <a:spcPct val="115000"/>
              </a:lnSpc>
              <a:spcBef>
                <a:spcPts val="0"/>
              </a:spcBef>
              <a:spcAft>
                <a:spcPts val="0"/>
              </a:spcAft>
              <a:buNone/>
            </a:pPr>
            <a:endParaRPr sz="2200" dirty="0">
              <a:solidFill>
                <a:schemeClr val="accent4"/>
              </a:solidFill>
              <a:latin typeface="Merriweather"/>
              <a:ea typeface="Merriweather"/>
              <a:cs typeface="Merriweather"/>
              <a:sym typeface="Merriweather"/>
            </a:endParaRPr>
          </a:p>
          <a:p>
            <a:pPr marL="457200" lvl="0" indent="-347619" algn="l" rtl="0">
              <a:spcBef>
                <a:spcPts val="0"/>
              </a:spcBef>
              <a:spcAft>
                <a:spcPts val="0"/>
              </a:spcAft>
              <a:buClr>
                <a:srgbClr val="262626"/>
              </a:buClr>
              <a:buSzPct val="100000"/>
              <a:buFont typeface="Merriweather"/>
              <a:buChar char="●"/>
            </a:pPr>
            <a:r>
              <a:rPr lang="en" sz="2205" dirty="0">
                <a:solidFill>
                  <a:srgbClr val="262626"/>
                </a:solidFill>
                <a:latin typeface="Merriweather"/>
                <a:ea typeface="Merriweather"/>
                <a:cs typeface="Merriweather"/>
                <a:sym typeface="Merriweather"/>
              </a:rPr>
              <a:t>Kids are affected more by NO2:  They have higher respiratory rates,  greater levels of physical activity and more lung surface compared to their body weight</a:t>
            </a:r>
            <a:endParaRPr sz="2205" dirty="0">
              <a:solidFill>
                <a:srgbClr val="262626"/>
              </a:solidFill>
              <a:latin typeface="Merriweather"/>
              <a:ea typeface="Merriweather"/>
              <a:cs typeface="Merriweather"/>
              <a:sym typeface="Merriweather"/>
            </a:endParaRPr>
          </a:p>
          <a:p>
            <a:pPr marL="342900" lvl="0" indent="0" algn="l" rtl="0">
              <a:spcBef>
                <a:spcPts val="1000"/>
              </a:spcBef>
              <a:spcAft>
                <a:spcPts val="0"/>
              </a:spcAft>
              <a:buNone/>
            </a:pPr>
            <a:endParaRPr dirty="0">
              <a:solidFill>
                <a:srgbClr val="262626"/>
              </a:solidFill>
              <a:latin typeface="Merriweather"/>
              <a:ea typeface="Merriweather"/>
              <a:cs typeface="Merriweather"/>
              <a:sym typeface="Merriweather"/>
            </a:endParaRPr>
          </a:p>
          <a:p>
            <a:pPr marL="0" lvl="0" indent="0" algn="l" rtl="0">
              <a:lnSpc>
                <a:spcPct val="115000"/>
              </a:lnSpc>
              <a:spcBef>
                <a:spcPts val="0"/>
              </a:spcBef>
              <a:spcAft>
                <a:spcPts val="0"/>
              </a:spcAft>
              <a:buClr>
                <a:schemeClr val="accent4"/>
              </a:buClr>
              <a:buSzPct val="131818"/>
              <a:buFont typeface="Calibri"/>
              <a:buNone/>
            </a:pPr>
            <a:endParaRPr sz="2200" dirty="0">
              <a:solidFill>
                <a:schemeClr val="accent4"/>
              </a:solidFill>
              <a:latin typeface="Merriweather"/>
              <a:ea typeface="Merriweather"/>
              <a:cs typeface="Merriweather"/>
              <a:sym typeface="Merriweather"/>
            </a:endParaRPr>
          </a:p>
        </p:txBody>
      </p:sp>
      <p:sp>
        <p:nvSpPr>
          <p:cNvPr id="246" name="Google Shape;246;p43"/>
          <p:cNvSpPr txBox="1">
            <a:spLocks noGrp="1"/>
          </p:cNvSpPr>
          <p:nvPr>
            <p:ph type="body" idx="1"/>
          </p:nvPr>
        </p:nvSpPr>
        <p:spPr>
          <a:xfrm>
            <a:off x="240150" y="4266875"/>
            <a:ext cx="8562000" cy="751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000">
                <a:solidFill>
                  <a:srgbClr val="262626"/>
                </a:solidFill>
                <a:latin typeface="Merriweather Light"/>
                <a:ea typeface="Merriweather Light"/>
                <a:cs typeface="Merriweather Light"/>
                <a:sym typeface="Merriweather Light"/>
              </a:rPr>
              <a:t>Source: </a:t>
            </a:r>
            <a:r>
              <a:rPr lang="en" sz="1000">
                <a:solidFill>
                  <a:srgbClr val="333333"/>
                </a:solidFill>
                <a:highlight>
                  <a:srgbClr val="FFFFFF"/>
                </a:highlight>
                <a:latin typeface="Merriweather Light"/>
                <a:ea typeface="Merriweather Light"/>
                <a:cs typeface="Merriweather Light"/>
                <a:sym typeface="Merriweather Light"/>
              </a:rPr>
              <a:t>Garcia E</a:t>
            </a:r>
            <a:r>
              <a:rPr lang="en" sz="1000">
                <a:solidFill>
                  <a:srgbClr val="333333"/>
                </a:solidFill>
                <a:latin typeface="Merriweather Light"/>
                <a:ea typeface="Merriweather Light"/>
                <a:cs typeface="Merriweather Light"/>
                <a:sym typeface="Merriweather Light"/>
              </a:rPr>
              <a:t>, </a:t>
            </a:r>
            <a:r>
              <a:rPr lang="en" sz="1000">
                <a:solidFill>
                  <a:srgbClr val="333333"/>
                </a:solidFill>
                <a:highlight>
                  <a:srgbClr val="FFFFFF"/>
                </a:highlight>
                <a:latin typeface="Merriweather Light"/>
                <a:ea typeface="Merriweather Light"/>
                <a:cs typeface="Merriweather Light"/>
                <a:sym typeface="Merriweather Light"/>
              </a:rPr>
              <a:t>Berhane KT</a:t>
            </a:r>
            <a:r>
              <a:rPr lang="en" sz="1000">
                <a:solidFill>
                  <a:srgbClr val="333333"/>
                </a:solidFill>
                <a:latin typeface="Merriweather Light"/>
                <a:ea typeface="Merriweather Light"/>
                <a:cs typeface="Merriweather Light"/>
                <a:sym typeface="Merriweather Light"/>
              </a:rPr>
              <a:t>, </a:t>
            </a:r>
            <a:r>
              <a:rPr lang="en" sz="1000">
                <a:solidFill>
                  <a:srgbClr val="333333"/>
                </a:solidFill>
                <a:highlight>
                  <a:srgbClr val="FFFFFF"/>
                </a:highlight>
                <a:latin typeface="Merriweather Light"/>
                <a:ea typeface="Merriweather Light"/>
                <a:cs typeface="Merriweather Light"/>
                <a:sym typeface="Merriweather Light"/>
              </a:rPr>
              <a:t>Islam T, et al. Association of Changes in Air Quality With Incident Asthma in Children in California, 1993-2014. </a:t>
            </a:r>
            <a:r>
              <a:rPr lang="en" sz="1000" i="1">
                <a:solidFill>
                  <a:srgbClr val="333333"/>
                </a:solidFill>
                <a:latin typeface="Merriweather Light"/>
                <a:ea typeface="Merriweather Light"/>
                <a:cs typeface="Merriweather Light"/>
                <a:sym typeface="Merriweather Light"/>
              </a:rPr>
              <a:t>JAMA.</a:t>
            </a:r>
            <a:r>
              <a:rPr lang="en" sz="1000">
                <a:solidFill>
                  <a:srgbClr val="333333"/>
                </a:solidFill>
                <a:highlight>
                  <a:srgbClr val="FFFFFF"/>
                </a:highlight>
                <a:latin typeface="Merriweather Light"/>
                <a:ea typeface="Merriweather Light"/>
                <a:cs typeface="Merriweather Light"/>
                <a:sym typeface="Merriweather Light"/>
              </a:rPr>
              <a:t> 2019;321(19):1906–1915. doi:10.1001/jama.2019.5357</a:t>
            </a:r>
            <a:endParaRPr sz="1000">
              <a:solidFill>
                <a:srgbClr val="333333"/>
              </a:solidFill>
              <a:highlight>
                <a:srgbClr val="FFFFFF"/>
              </a:highlight>
              <a:latin typeface="Merriweather Light"/>
              <a:ea typeface="Merriweather Light"/>
              <a:cs typeface="Merriweather Light"/>
              <a:sym typeface="Merriweather Light"/>
            </a:endParaRPr>
          </a:p>
          <a:p>
            <a:pPr marL="0" lvl="0" indent="0" algn="l" rtl="0">
              <a:lnSpc>
                <a:spcPct val="100000"/>
              </a:lnSpc>
              <a:spcBef>
                <a:spcPts val="0"/>
              </a:spcBef>
              <a:spcAft>
                <a:spcPts val="0"/>
              </a:spcAft>
              <a:buNone/>
            </a:pPr>
            <a:r>
              <a:rPr lang="en" sz="1000">
                <a:solidFill>
                  <a:srgbClr val="333333"/>
                </a:solidFill>
                <a:highlight>
                  <a:srgbClr val="FFFFFF"/>
                </a:highlight>
                <a:latin typeface="Merriweather Light"/>
                <a:ea typeface="Merriweather Light"/>
                <a:cs typeface="Merriweather Light"/>
                <a:sym typeface="Merriweather Light"/>
              </a:rPr>
              <a:t>Source: </a:t>
            </a:r>
            <a:r>
              <a:rPr lang="en" sz="1000">
                <a:solidFill>
                  <a:srgbClr val="1B1B1B"/>
                </a:solidFill>
                <a:highlight>
                  <a:srgbClr val="FFFFFF"/>
                </a:highlight>
                <a:latin typeface="Merriweather Light"/>
                <a:ea typeface="Merriweather Light"/>
                <a:cs typeface="Merriweather Light"/>
                <a:sym typeface="Merriweather Light"/>
              </a:rPr>
              <a:t>Belanger, Kathleen et al. “Household levels of nitrogen dioxide and pediatric asthma severity.” </a:t>
            </a:r>
            <a:r>
              <a:rPr lang="en" sz="1000" i="1">
                <a:solidFill>
                  <a:srgbClr val="1B1B1B"/>
                </a:solidFill>
                <a:latin typeface="Merriweather Light"/>
                <a:ea typeface="Merriweather Light"/>
                <a:cs typeface="Merriweather Light"/>
                <a:sym typeface="Merriweather Light"/>
              </a:rPr>
              <a:t>Epidemiology (Cambridge, Mass.)</a:t>
            </a:r>
            <a:r>
              <a:rPr lang="en" sz="1000">
                <a:solidFill>
                  <a:srgbClr val="1B1B1B"/>
                </a:solidFill>
                <a:highlight>
                  <a:srgbClr val="FFFFFF"/>
                </a:highlight>
                <a:latin typeface="Merriweather Light"/>
                <a:ea typeface="Merriweather Light"/>
                <a:cs typeface="Merriweather Light"/>
                <a:sym typeface="Merriweather Light"/>
              </a:rPr>
              <a:t> vol. 24,2 (2013): 320-30. doi:10.1097/EDE.0b013e318280e2ac</a:t>
            </a:r>
            <a:endParaRPr sz="1000">
              <a:solidFill>
                <a:srgbClr val="333333"/>
              </a:solidFill>
              <a:highlight>
                <a:srgbClr val="FFFFFF"/>
              </a:highlight>
              <a:latin typeface="Merriweather Light"/>
              <a:ea typeface="Merriweather Light"/>
              <a:cs typeface="Merriweather Light"/>
              <a:sym typeface="Merriweather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50"/>
          <p:cNvSpPr txBox="1">
            <a:spLocks noGrp="1"/>
          </p:cNvSpPr>
          <p:nvPr>
            <p:ph type="title"/>
          </p:nvPr>
        </p:nvSpPr>
        <p:spPr>
          <a:xfrm>
            <a:off x="235650" y="483025"/>
            <a:ext cx="87408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262626"/>
              </a:buClr>
              <a:buSzPts val="990"/>
              <a:buFont typeface="Century Gothic"/>
              <a:buNone/>
            </a:pPr>
            <a:r>
              <a:rPr lang="en" sz="3140">
                <a:latin typeface="Proxima Nova Semibold"/>
                <a:ea typeface="Proxima Nova Semibold"/>
                <a:cs typeface="Proxima Nova Semibold"/>
                <a:sym typeface="Proxima Nova Semibold"/>
              </a:rPr>
              <a:t>Gas stoves leak methane even when turned off</a:t>
            </a:r>
            <a:endParaRPr sz="3140">
              <a:latin typeface="Proxima Nova Semibold"/>
              <a:ea typeface="Proxima Nova Semibold"/>
              <a:cs typeface="Proxima Nova Semibold"/>
              <a:sym typeface="Proxima Nova Semibold"/>
            </a:endParaRPr>
          </a:p>
          <a:p>
            <a:pPr marL="0" lvl="0" indent="0" algn="l" rtl="0">
              <a:spcBef>
                <a:spcPts val="0"/>
              </a:spcBef>
              <a:spcAft>
                <a:spcPts val="0"/>
              </a:spcAft>
              <a:buSzPts val="990"/>
              <a:buNone/>
            </a:pPr>
            <a:endParaRPr sz="2520"/>
          </a:p>
        </p:txBody>
      </p:sp>
      <p:sp>
        <p:nvSpPr>
          <p:cNvPr id="294" name="Google Shape;294;p50"/>
          <p:cNvSpPr txBox="1">
            <a:spLocks noGrp="1"/>
          </p:cNvSpPr>
          <p:nvPr>
            <p:ph type="body" idx="1"/>
          </p:nvPr>
        </p:nvSpPr>
        <p:spPr>
          <a:xfrm>
            <a:off x="311700" y="1791950"/>
            <a:ext cx="4214700" cy="2725500"/>
          </a:xfrm>
          <a:prstGeom prst="rect">
            <a:avLst/>
          </a:prstGeom>
        </p:spPr>
        <p:txBody>
          <a:bodyPr spcFirstLastPara="1" wrap="square" lIns="91425" tIns="91425" rIns="91425" bIns="91425" anchor="t" anchorCtr="0">
            <a:normAutofit fontScale="92500" lnSpcReduction="20000"/>
          </a:bodyPr>
          <a:lstStyle/>
          <a:p>
            <a:pPr marL="342900" lvl="0" indent="-355600" algn="l" rtl="0">
              <a:lnSpc>
                <a:spcPct val="115000"/>
              </a:lnSpc>
              <a:spcBef>
                <a:spcPts val="1000"/>
              </a:spcBef>
              <a:spcAft>
                <a:spcPts val="0"/>
              </a:spcAft>
              <a:buClr>
                <a:srgbClr val="3F3F3F"/>
              </a:buClr>
              <a:buSzPts val="2000"/>
              <a:buFont typeface="Merriweather"/>
              <a:buChar char="●"/>
            </a:pPr>
            <a:r>
              <a:rPr lang="en" sz="2000" dirty="0">
                <a:solidFill>
                  <a:srgbClr val="3F3F3F"/>
                </a:solidFill>
                <a:latin typeface="Merriweather"/>
                <a:ea typeface="Merriweather"/>
                <a:cs typeface="Merriweather"/>
                <a:sym typeface="Merriweather"/>
              </a:rPr>
              <a:t>75% of the  leakage occurs when the stove is off</a:t>
            </a:r>
          </a:p>
          <a:p>
            <a:pPr marL="342900" lvl="0" indent="-355600" algn="l" rtl="0">
              <a:lnSpc>
                <a:spcPct val="115000"/>
              </a:lnSpc>
              <a:spcBef>
                <a:spcPts val="1000"/>
              </a:spcBef>
              <a:spcAft>
                <a:spcPts val="0"/>
              </a:spcAft>
              <a:buClr>
                <a:srgbClr val="3F3F3F"/>
              </a:buClr>
              <a:buSzPts val="2000"/>
              <a:buFont typeface="Merriweather"/>
              <a:buChar char="●"/>
            </a:pPr>
            <a:endParaRPr sz="2000" dirty="0">
              <a:solidFill>
                <a:srgbClr val="3F3F3F"/>
              </a:solidFill>
              <a:latin typeface="Merriweather"/>
              <a:ea typeface="Merriweather"/>
              <a:cs typeface="Merriweather"/>
              <a:sym typeface="Merriweather"/>
            </a:endParaRPr>
          </a:p>
          <a:p>
            <a:pPr marL="342900" lvl="0" indent="-355600" algn="l" rtl="0">
              <a:lnSpc>
                <a:spcPct val="115000"/>
              </a:lnSpc>
              <a:spcBef>
                <a:spcPts val="0"/>
              </a:spcBef>
              <a:spcAft>
                <a:spcPts val="0"/>
              </a:spcAft>
              <a:buClr>
                <a:srgbClr val="3F3F3F"/>
              </a:buClr>
              <a:buSzPts val="2000"/>
              <a:buFont typeface="Merriweather"/>
              <a:buChar char="●"/>
            </a:pPr>
            <a:r>
              <a:rPr lang="en" sz="2000" dirty="0">
                <a:solidFill>
                  <a:srgbClr val="3F3F3F"/>
                </a:solidFill>
                <a:latin typeface="Merriweather"/>
                <a:ea typeface="Merriweather"/>
                <a:cs typeface="Merriweather"/>
                <a:sym typeface="Merriweather"/>
              </a:rPr>
              <a:t>Methane itself may not harm your health,  but it is contaminated by a number of substance known to cause cancer, like benzene.</a:t>
            </a:r>
            <a:endParaRPr sz="300" dirty="0">
              <a:latin typeface="Merriweather"/>
              <a:ea typeface="Merriweather"/>
              <a:cs typeface="Merriweather"/>
              <a:sym typeface="Merriweather"/>
            </a:endParaRPr>
          </a:p>
        </p:txBody>
      </p:sp>
      <p:pic>
        <p:nvPicPr>
          <p:cNvPr id="295" name="Google Shape;295;p50" descr="a person is pressing a button on a stove that says ' on ' (Provided by Tenor)"/>
          <p:cNvPicPr preferRelativeResize="0"/>
          <p:nvPr/>
        </p:nvPicPr>
        <p:blipFill>
          <a:blip r:embed="rId3">
            <a:alphaModFix/>
          </a:blip>
          <a:stretch>
            <a:fillRect/>
          </a:stretch>
        </p:blipFill>
        <p:spPr>
          <a:xfrm>
            <a:off x="4835100" y="2026899"/>
            <a:ext cx="4011725" cy="2255600"/>
          </a:xfrm>
          <a:prstGeom prst="rect">
            <a:avLst/>
          </a:prstGeom>
          <a:noFill/>
          <a:ln>
            <a:noFill/>
          </a:ln>
        </p:spPr>
      </p:pic>
      <p:sp>
        <p:nvSpPr>
          <p:cNvPr id="296" name="Google Shape;296;p50"/>
          <p:cNvSpPr txBox="1">
            <a:spLocks noGrp="1"/>
          </p:cNvSpPr>
          <p:nvPr>
            <p:ph type="body" idx="1"/>
          </p:nvPr>
        </p:nvSpPr>
        <p:spPr>
          <a:xfrm>
            <a:off x="235650" y="4491125"/>
            <a:ext cx="8562000" cy="338700"/>
          </a:xfrm>
          <a:prstGeom prst="rect">
            <a:avLst/>
          </a:prstGeom>
        </p:spPr>
        <p:txBody>
          <a:bodyPr spcFirstLastPara="1" wrap="square" lIns="91425" tIns="91425" rIns="91425" bIns="91425" anchor="t" anchorCtr="0">
            <a:noAutofit/>
          </a:bodyPr>
          <a:lstStyle/>
          <a:p>
            <a:pPr marL="0" lvl="0" indent="0" algn="l" rtl="0">
              <a:lnSpc>
                <a:spcPct val="100000"/>
              </a:lnSpc>
              <a:spcBef>
                <a:spcPts val="1600"/>
              </a:spcBef>
              <a:spcAft>
                <a:spcPts val="0"/>
              </a:spcAft>
              <a:buNone/>
            </a:pPr>
            <a:r>
              <a:rPr lang="en" sz="1400" dirty="0">
                <a:solidFill>
                  <a:srgbClr val="262626"/>
                </a:solidFill>
                <a:latin typeface="Merriweather Light"/>
                <a:ea typeface="Merriweather Light"/>
                <a:cs typeface="Merriweather Light"/>
                <a:sym typeface="Merriweather Light"/>
              </a:rPr>
              <a:t>Source: </a:t>
            </a:r>
            <a:r>
              <a:rPr lang="en" sz="1400" u="sng" dirty="0">
                <a:solidFill>
                  <a:schemeClr val="hlink"/>
                </a:solidFill>
                <a:latin typeface="Merriweather Light"/>
                <a:ea typeface="Merriweather Light"/>
                <a:cs typeface="Merriweather Light"/>
                <a:sym typeface="Merriweather Light"/>
                <a:hlinkClick r:id="rId4"/>
              </a:rPr>
              <a:t>https://pubs.acs.org/doi/10.1021/acs.est.2c09289</a:t>
            </a:r>
            <a:endParaRPr sz="1400" dirty="0">
              <a:solidFill>
                <a:srgbClr val="262626"/>
              </a:solidFill>
              <a:latin typeface="Merriweather Light"/>
              <a:ea typeface="Merriweather Light"/>
              <a:cs typeface="Merriweather Light"/>
              <a:sym typeface="Merriweather Light"/>
            </a:endParaRPr>
          </a:p>
          <a:p>
            <a:pPr marL="0" lvl="0" indent="0" algn="l" rtl="0">
              <a:lnSpc>
                <a:spcPct val="100000"/>
              </a:lnSpc>
              <a:spcBef>
                <a:spcPts val="1600"/>
              </a:spcBef>
              <a:spcAft>
                <a:spcPts val="0"/>
              </a:spcAft>
              <a:buNone/>
            </a:pPr>
            <a:endParaRPr sz="1000" dirty="0">
              <a:solidFill>
                <a:srgbClr val="262626"/>
              </a:solidFill>
              <a:latin typeface="Merriweather Light"/>
              <a:ea typeface="Merriweather Light"/>
              <a:cs typeface="Merriweather Light"/>
              <a:sym typeface="Merriweather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7"/>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4400">
                <a:latin typeface="Proxima Nova Semibold"/>
                <a:ea typeface="Proxima Nova Semibold"/>
                <a:cs typeface="Proxima Nova Semibold"/>
                <a:sym typeface="Proxima Nova Semibold"/>
              </a:rPr>
              <a:t>Intros in chat</a:t>
            </a:r>
            <a:endParaRPr sz="4400">
              <a:latin typeface="Proxima Nova Semibold"/>
              <a:ea typeface="Proxima Nova Semibold"/>
              <a:cs typeface="Proxima Nova Semibold"/>
              <a:sym typeface="Proxima Nova Semibold"/>
            </a:endParaRPr>
          </a:p>
        </p:txBody>
      </p:sp>
      <p:sp>
        <p:nvSpPr>
          <p:cNvPr id="124" name="Google Shape;124;p27"/>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0"/>
              </a:spcBef>
              <a:spcAft>
                <a:spcPts val="0"/>
              </a:spcAft>
              <a:buClr>
                <a:schemeClr val="accent4"/>
              </a:buClr>
              <a:buSzPts val="1100"/>
              <a:buFont typeface="Arial"/>
              <a:buNone/>
            </a:pPr>
            <a:r>
              <a:rPr lang="en" sz="2100" b="1" dirty="0"/>
              <a:t>Please share in the chat:</a:t>
            </a:r>
            <a:endParaRPr sz="2100" b="1" dirty="0"/>
          </a:p>
          <a:p>
            <a:pPr marL="457200" lvl="0" indent="-361950" algn="l" rtl="0">
              <a:lnSpc>
                <a:spcPct val="115000"/>
              </a:lnSpc>
              <a:spcBef>
                <a:spcPts val="0"/>
              </a:spcBef>
              <a:spcAft>
                <a:spcPts val="0"/>
              </a:spcAft>
              <a:buSzPts val="2100"/>
              <a:buChar char="●"/>
            </a:pPr>
            <a:r>
              <a:rPr lang="en" sz="2100" b="1" dirty="0"/>
              <a:t>Your name </a:t>
            </a:r>
            <a:endParaRPr sz="2100" b="1" dirty="0"/>
          </a:p>
          <a:p>
            <a:pPr marL="457200" lvl="0" indent="-361950" algn="l" rtl="0">
              <a:lnSpc>
                <a:spcPct val="115000"/>
              </a:lnSpc>
              <a:spcBef>
                <a:spcPts val="0"/>
              </a:spcBef>
              <a:spcAft>
                <a:spcPts val="0"/>
              </a:spcAft>
              <a:buSzPts val="2100"/>
              <a:buChar char="●"/>
            </a:pPr>
            <a:r>
              <a:rPr lang="en" sz="2100" b="1" dirty="0"/>
              <a:t>Pronouns (if comfortable)</a:t>
            </a:r>
            <a:endParaRPr sz="2100" b="1" dirty="0"/>
          </a:p>
          <a:p>
            <a:pPr marL="457200" lvl="0" indent="-361950" algn="l" rtl="0">
              <a:lnSpc>
                <a:spcPct val="115000"/>
              </a:lnSpc>
              <a:spcBef>
                <a:spcPts val="0"/>
              </a:spcBef>
              <a:spcAft>
                <a:spcPts val="0"/>
              </a:spcAft>
              <a:buSzPts val="2100"/>
              <a:buChar char="●"/>
            </a:pPr>
            <a:r>
              <a:rPr lang="en" sz="2100" b="1" dirty="0"/>
              <a:t>Where you are zooming from</a:t>
            </a:r>
            <a:endParaRPr sz="2100" b="1" dirty="0"/>
          </a:p>
          <a:p>
            <a:pPr marL="457200" lvl="0" indent="-361950" algn="l" rtl="0">
              <a:lnSpc>
                <a:spcPct val="115000"/>
              </a:lnSpc>
              <a:spcBef>
                <a:spcPts val="0"/>
              </a:spcBef>
              <a:spcAft>
                <a:spcPts val="0"/>
              </a:spcAft>
              <a:buSzPts val="2100"/>
              <a:buChar char="●"/>
            </a:pPr>
            <a:r>
              <a:rPr lang="en-US" sz="2100" b="1" dirty="0"/>
              <a:t>What is your favorite Climate Action</a:t>
            </a:r>
            <a:endParaRPr sz="2100" b="1" dirty="0"/>
          </a:p>
          <a:p>
            <a:pPr marL="0" lvl="0" indent="0" algn="l" rtl="0">
              <a:lnSpc>
                <a:spcPct val="100000"/>
              </a:lnSpc>
              <a:spcBef>
                <a:spcPts val="0"/>
              </a:spcBef>
              <a:spcAft>
                <a:spcPts val="0"/>
              </a:spcAft>
              <a:buClr>
                <a:schemeClr val="accent4"/>
              </a:buClr>
              <a:buSzPts val="1100"/>
              <a:buFont typeface="Arial"/>
              <a:buNone/>
            </a:pPr>
            <a:endParaRPr sz="2100" b="1" dirty="0"/>
          </a:p>
          <a:p>
            <a:pPr marL="0" lvl="0" indent="0" algn="l" rtl="0">
              <a:lnSpc>
                <a:spcPct val="100000"/>
              </a:lnSpc>
              <a:spcBef>
                <a:spcPts val="0"/>
              </a:spcBef>
              <a:spcAft>
                <a:spcPts val="0"/>
              </a:spcAft>
              <a:buClr>
                <a:schemeClr val="accent4"/>
              </a:buClr>
              <a:buSzPts val="1100"/>
              <a:buFont typeface="Arial"/>
              <a:buNone/>
            </a:pPr>
            <a:endParaRPr sz="2100" b="1" dirty="0"/>
          </a:p>
          <a:p>
            <a:pPr marL="0" lvl="0" indent="0" algn="l" rtl="0">
              <a:lnSpc>
                <a:spcPct val="100000"/>
              </a:lnSpc>
              <a:spcBef>
                <a:spcPts val="0"/>
              </a:spcBef>
              <a:spcAft>
                <a:spcPts val="0"/>
              </a:spcAft>
              <a:buClr>
                <a:schemeClr val="accent4"/>
              </a:buClr>
              <a:buSzPts val="1100"/>
              <a:buFont typeface="Arial"/>
              <a:buNone/>
            </a:pPr>
            <a:r>
              <a:rPr lang="en" sz="2100" b="1" dirty="0"/>
              <a:t>*If you have questions during the presentations, please hold on to them for our Q &amp; A time in the middle and at the end. </a:t>
            </a:r>
            <a:endParaRPr sz="2100" b="1" dirty="0"/>
          </a:p>
          <a:p>
            <a:pPr marL="0" lvl="0" indent="0" algn="l" rtl="0">
              <a:spcBef>
                <a:spcPts val="0"/>
              </a:spcBef>
              <a:spcAft>
                <a:spcPts val="120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6"/>
          <p:cNvSpPr txBox="1">
            <a:spLocks noGrp="1"/>
          </p:cNvSpPr>
          <p:nvPr>
            <p:ph type="title"/>
          </p:nvPr>
        </p:nvSpPr>
        <p:spPr>
          <a:xfrm>
            <a:off x="311700" y="41147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900" dirty="0">
                <a:latin typeface="Proxima Nova Semibold"/>
                <a:ea typeface="Proxima Nova Semibold"/>
                <a:cs typeface="Proxima Nova Semibold"/>
                <a:sym typeface="Proxima Nova Semibold"/>
              </a:rPr>
              <a:t>Explosion Risk &amp; Leaks</a:t>
            </a:r>
            <a:endParaRPr sz="3900" dirty="0">
              <a:latin typeface="Proxima Nova Semibold"/>
              <a:ea typeface="Proxima Nova Semibold"/>
              <a:cs typeface="Proxima Nova Semibold"/>
              <a:sym typeface="Proxima Nova Semibold"/>
            </a:endParaRPr>
          </a:p>
        </p:txBody>
      </p:sp>
      <p:sp>
        <p:nvSpPr>
          <p:cNvPr id="196" name="Google Shape;196;p36"/>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p>
            <a:pPr marL="457200" lvl="0" indent="-387350" algn="l" rtl="0">
              <a:lnSpc>
                <a:spcPct val="100000"/>
              </a:lnSpc>
              <a:spcBef>
                <a:spcPts val="1000"/>
              </a:spcBef>
              <a:spcAft>
                <a:spcPts val="0"/>
              </a:spcAft>
              <a:buClr>
                <a:srgbClr val="262626"/>
              </a:buClr>
              <a:buSzPts val="2500"/>
              <a:buFont typeface="Merriweather"/>
              <a:buChar char="●"/>
            </a:pPr>
            <a:r>
              <a:rPr lang="en" sz="2200" dirty="0">
                <a:solidFill>
                  <a:srgbClr val="262626"/>
                </a:solidFill>
                <a:latin typeface="Merriweather"/>
                <a:ea typeface="Merriweather"/>
                <a:cs typeface="Merriweather"/>
                <a:sym typeface="Merriweather"/>
              </a:rPr>
              <a:t>2016: 23</a:t>
            </a:r>
            <a:r>
              <a:rPr lang="en" sz="2200" baseline="30000" dirty="0">
                <a:solidFill>
                  <a:srgbClr val="262626"/>
                </a:solidFill>
                <a:latin typeface="Merriweather"/>
                <a:ea typeface="Merriweather"/>
                <a:cs typeface="Merriweather"/>
                <a:sym typeface="Merriweather"/>
              </a:rPr>
              <a:t>rd</a:t>
            </a:r>
            <a:r>
              <a:rPr lang="en" sz="2200" dirty="0">
                <a:solidFill>
                  <a:srgbClr val="262626"/>
                </a:solidFill>
                <a:latin typeface="Merriweather"/>
                <a:ea typeface="Merriweather"/>
                <a:cs typeface="Merriweather"/>
                <a:sym typeface="Merriweather"/>
              </a:rPr>
              <a:t> Avenue in Portland – injured 8 people, $17 million damages.</a:t>
            </a:r>
            <a:endParaRPr sz="2200" dirty="0">
              <a:solidFill>
                <a:srgbClr val="262626"/>
              </a:solidFill>
              <a:latin typeface="Merriweather"/>
              <a:ea typeface="Merriweather"/>
              <a:cs typeface="Merriweather"/>
              <a:sym typeface="Merriweather"/>
            </a:endParaRPr>
          </a:p>
          <a:p>
            <a:pPr marL="457200" lvl="0" indent="-387350" algn="l" rtl="0">
              <a:lnSpc>
                <a:spcPct val="100000"/>
              </a:lnSpc>
              <a:spcBef>
                <a:spcPts val="0"/>
              </a:spcBef>
              <a:spcAft>
                <a:spcPts val="0"/>
              </a:spcAft>
              <a:buClr>
                <a:srgbClr val="3F3F3F"/>
              </a:buClr>
              <a:buSzPts val="2500"/>
              <a:buFont typeface="Merriweather"/>
              <a:buChar char="●"/>
            </a:pPr>
            <a:r>
              <a:rPr lang="en" sz="2200" dirty="0">
                <a:solidFill>
                  <a:srgbClr val="262626"/>
                </a:solidFill>
                <a:latin typeface="Merriweather"/>
                <a:ea typeface="Merriweather"/>
                <a:cs typeface="Merriweather"/>
                <a:sym typeface="Merriweather"/>
              </a:rPr>
              <a:t>Last year: Hollywood theater had to be evacuated</a:t>
            </a:r>
            <a:r>
              <a:rPr lang="en" sz="2500" dirty="0">
                <a:solidFill>
                  <a:srgbClr val="262626"/>
                </a:solidFill>
                <a:latin typeface="Merriweather"/>
                <a:ea typeface="Merriweather"/>
                <a:cs typeface="Merriweather"/>
                <a:sym typeface="Merriweather"/>
              </a:rPr>
              <a:t>.</a:t>
            </a:r>
            <a:r>
              <a:rPr lang="en" sz="2500" dirty="0">
                <a:solidFill>
                  <a:srgbClr val="3F3F3F"/>
                </a:solidFill>
                <a:latin typeface="Merriweather"/>
                <a:ea typeface="Merriweather"/>
                <a:cs typeface="Merriweather"/>
                <a:sym typeface="Merriweather"/>
              </a:rPr>
              <a:t> </a:t>
            </a:r>
            <a:endParaRPr sz="2500" dirty="0">
              <a:latin typeface="Merriweather"/>
              <a:ea typeface="Merriweather"/>
              <a:cs typeface="Merriweather"/>
              <a:sym typeface="Merriweather"/>
            </a:endParaRPr>
          </a:p>
        </p:txBody>
      </p:sp>
      <p:pic>
        <p:nvPicPr>
          <p:cNvPr id="197" name="Google Shape;197;p36"/>
          <p:cNvPicPr preferRelativeResize="0"/>
          <p:nvPr/>
        </p:nvPicPr>
        <p:blipFill rotWithShape="1">
          <a:blip r:embed="rId3">
            <a:alphaModFix/>
          </a:blip>
          <a:srcRect l="22676" r="34650"/>
          <a:stretch/>
        </p:blipFill>
        <p:spPr>
          <a:xfrm>
            <a:off x="4572000" y="1426202"/>
            <a:ext cx="2055638" cy="3076201"/>
          </a:xfrm>
          <a:prstGeom prst="rect">
            <a:avLst/>
          </a:prstGeom>
          <a:noFill/>
          <a:ln>
            <a:noFill/>
          </a:ln>
        </p:spPr>
      </p:pic>
      <p:pic>
        <p:nvPicPr>
          <p:cNvPr id="198" name="Google Shape;198;p36" descr="A building with a sign&#10;&#10;AI-generated content may be incorrect."/>
          <p:cNvPicPr preferRelativeResize="0">
            <a:picLocks noGrp="1"/>
          </p:cNvPicPr>
          <p:nvPr>
            <p:ph type="body" idx="1"/>
          </p:nvPr>
        </p:nvPicPr>
        <p:blipFill rotWithShape="1">
          <a:blip r:embed="rId4">
            <a:alphaModFix/>
          </a:blip>
          <a:srcRect r="3203"/>
          <a:stretch/>
        </p:blipFill>
        <p:spPr>
          <a:xfrm>
            <a:off x="6722175" y="1426200"/>
            <a:ext cx="1972500" cy="30762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51"/>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accent4"/>
              </a:buClr>
              <a:buSzPts val="990"/>
              <a:buFont typeface="Calibri"/>
              <a:buNone/>
            </a:pPr>
            <a:r>
              <a:rPr lang="en" sz="3740" dirty="0">
                <a:latin typeface="Proxima Nova Semibold"/>
                <a:ea typeface="Proxima Nova Semibold"/>
                <a:cs typeface="Proxima Nova Semibold"/>
                <a:sym typeface="Proxima Nova Semibold"/>
              </a:rPr>
              <a:t>We all want clean and safe homes</a:t>
            </a:r>
            <a:endParaRPr sz="3740" dirty="0">
              <a:latin typeface="Proxima Nova Semibold"/>
              <a:ea typeface="Proxima Nova Semibold"/>
              <a:cs typeface="Proxima Nova Semibold"/>
              <a:sym typeface="Proxima Nova Semibold"/>
            </a:endParaRPr>
          </a:p>
          <a:p>
            <a:pPr marL="0" lvl="0" indent="0" algn="l" rtl="0">
              <a:spcBef>
                <a:spcPts val="0"/>
              </a:spcBef>
              <a:spcAft>
                <a:spcPts val="0"/>
              </a:spcAft>
              <a:buSzPts val="990"/>
              <a:buNone/>
            </a:pPr>
            <a:endParaRPr sz="2520" dirty="0"/>
          </a:p>
        </p:txBody>
      </p:sp>
      <p:sp>
        <p:nvSpPr>
          <p:cNvPr id="302" name="Google Shape;302;p51"/>
          <p:cNvSpPr txBox="1">
            <a:spLocks noGrp="1"/>
          </p:cNvSpPr>
          <p:nvPr>
            <p:ph type="body" idx="1"/>
          </p:nvPr>
        </p:nvSpPr>
        <p:spPr>
          <a:xfrm>
            <a:off x="311725" y="1372534"/>
            <a:ext cx="6252577" cy="34269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accent4"/>
              </a:buClr>
              <a:buSzPts val="3000"/>
              <a:buFont typeface="Arial"/>
              <a:buNone/>
            </a:pPr>
            <a:r>
              <a:rPr lang="en" sz="2400" dirty="0">
                <a:solidFill>
                  <a:srgbClr val="262626"/>
                </a:solidFill>
                <a:latin typeface="Merriweather"/>
                <a:ea typeface="Merriweather"/>
                <a:cs typeface="Merriweather"/>
                <a:sym typeface="Merriweather"/>
              </a:rPr>
              <a:t>If you are still cooking and heating with methane gas:  </a:t>
            </a:r>
            <a:endParaRPr sz="2400" dirty="0">
              <a:solidFill>
                <a:srgbClr val="262626"/>
              </a:solidFill>
              <a:latin typeface="Merriweather"/>
              <a:ea typeface="Merriweather"/>
              <a:cs typeface="Merriweather"/>
              <a:sym typeface="Merriweather"/>
            </a:endParaRPr>
          </a:p>
          <a:p>
            <a:pPr marL="228600" lvl="0" indent="0" algn="l" rtl="0">
              <a:lnSpc>
                <a:spcPct val="90000"/>
              </a:lnSpc>
              <a:spcBef>
                <a:spcPts val="0"/>
              </a:spcBef>
              <a:spcAft>
                <a:spcPts val="0"/>
              </a:spcAft>
              <a:buClr>
                <a:schemeClr val="accent4"/>
              </a:buClr>
              <a:buSzPts val="1800"/>
              <a:buFont typeface="Arial"/>
              <a:buNone/>
            </a:pPr>
            <a:endParaRPr sz="1800" dirty="0">
              <a:solidFill>
                <a:srgbClr val="262626"/>
              </a:solidFill>
              <a:latin typeface="Merriweather"/>
              <a:ea typeface="Merriweather"/>
              <a:cs typeface="Merriweather"/>
              <a:sym typeface="Merriweather"/>
            </a:endParaRPr>
          </a:p>
          <a:p>
            <a:pPr marL="457200" lvl="0" indent="-361950" algn="l" rtl="0">
              <a:lnSpc>
                <a:spcPct val="100000"/>
              </a:lnSpc>
              <a:spcBef>
                <a:spcPts val="500"/>
              </a:spcBef>
              <a:spcAft>
                <a:spcPts val="0"/>
              </a:spcAft>
              <a:buClr>
                <a:srgbClr val="262626"/>
              </a:buClr>
              <a:buSzPts val="2100"/>
              <a:buFont typeface="Merriweather"/>
              <a:buChar char="●"/>
            </a:pPr>
            <a:r>
              <a:rPr lang="en" sz="2100" dirty="0">
                <a:solidFill>
                  <a:srgbClr val="262626"/>
                </a:solidFill>
                <a:latin typeface="Merriweather"/>
                <a:ea typeface="Merriweather"/>
                <a:cs typeface="Merriweather"/>
                <a:sym typeface="Merriweather"/>
              </a:rPr>
              <a:t>Always use your fan hood &amp; cook on back burner </a:t>
            </a:r>
            <a:endParaRPr sz="2100" dirty="0">
              <a:solidFill>
                <a:srgbClr val="262626"/>
              </a:solidFill>
              <a:latin typeface="Merriweather"/>
              <a:ea typeface="Merriweather"/>
              <a:cs typeface="Merriweather"/>
              <a:sym typeface="Merriweather"/>
            </a:endParaRPr>
          </a:p>
          <a:p>
            <a:pPr indent="-361950">
              <a:lnSpc>
                <a:spcPct val="100000"/>
              </a:lnSpc>
              <a:spcBef>
                <a:spcPts val="500"/>
              </a:spcBef>
              <a:buClr>
                <a:srgbClr val="262626"/>
              </a:buClr>
              <a:buSzPts val="2100"/>
              <a:buFont typeface="Merriweather"/>
              <a:buChar char="●"/>
            </a:pPr>
            <a:r>
              <a:rPr lang="en-US" sz="2100" dirty="0">
                <a:solidFill>
                  <a:srgbClr val="262626"/>
                </a:solidFill>
                <a:latin typeface="Merriweather"/>
                <a:ea typeface="Merriweather"/>
                <a:cs typeface="Merriweather"/>
                <a:sym typeface="Merriweather"/>
              </a:rPr>
              <a:t>Buy an inexpensive  hot plate induction burner  ($115-170 e.g.  </a:t>
            </a:r>
            <a:r>
              <a:rPr lang="en-US" sz="2100" dirty="0" err="1">
                <a:solidFill>
                  <a:srgbClr val="262626"/>
                </a:solidFill>
                <a:latin typeface="Merriweather"/>
                <a:ea typeface="Merriweather"/>
                <a:cs typeface="Merriweather"/>
                <a:sym typeface="Merriweather"/>
              </a:rPr>
              <a:t>Duxtop</a:t>
            </a:r>
            <a:r>
              <a:rPr lang="en-US" sz="2100" dirty="0">
                <a:solidFill>
                  <a:srgbClr val="262626"/>
                </a:solidFill>
                <a:latin typeface="Merriweather"/>
                <a:ea typeface="Merriweather"/>
                <a:cs typeface="Merriweather"/>
                <a:sym typeface="Merriweather"/>
              </a:rPr>
              <a:t> 9600)</a:t>
            </a:r>
          </a:p>
          <a:p>
            <a:pPr marL="457200" lvl="0" indent="-361950" algn="l" rtl="0">
              <a:lnSpc>
                <a:spcPct val="100000"/>
              </a:lnSpc>
              <a:spcBef>
                <a:spcPts val="500"/>
              </a:spcBef>
              <a:spcAft>
                <a:spcPts val="0"/>
              </a:spcAft>
              <a:buClr>
                <a:srgbClr val="262626"/>
              </a:buClr>
              <a:buSzPts val="2100"/>
              <a:buFont typeface="Merriweather"/>
              <a:buChar char="●"/>
            </a:pPr>
            <a:r>
              <a:rPr lang="en" sz="2100" dirty="0">
                <a:solidFill>
                  <a:srgbClr val="262626"/>
                </a:solidFill>
                <a:latin typeface="Merriweather"/>
                <a:ea typeface="Merriweather"/>
                <a:cs typeface="Merriweather"/>
                <a:sym typeface="Merriweather"/>
              </a:rPr>
              <a:t>Tune up your gas furnace to burn cleaner</a:t>
            </a:r>
            <a:endParaRPr sz="2100" dirty="0">
              <a:solidFill>
                <a:srgbClr val="262626"/>
              </a:solidFill>
              <a:latin typeface="Merriweather"/>
              <a:ea typeface="Merriweather"/>
              <a:cs typeface="Merriweather"/>
              <a:sym typeface="Merriweather"/>
            </a:endParaRPr>
          </a:p>
          <a:p>
            <a:pPr marL="457200" lvl="0" indent="-361950" algn="l" rtl="0">
              <a:lnSpc>
                <a:spcPct val="100000"/>
              </a:lnSpc>
              <a:spcBef>
                <a:spcPts val="500"/>
              </a:spcBef>
              <a:spcAft>
                <a:spcPts val="500"/>
              </a:spcAft>
              <a:buClr>
                <a:srgbClr val="262626"/>
              </a:buClr>
              <a:buSzPts val="2100"/>
              <a:buFont typeface="Merriweather"/>
              <a:buChar char="●"/>
            </a:pPr>
            <a:r>
              <a:rPr lang="en" sz="2100" dirty="0">
                <a:solidFill>
                  <a:srgbClr val="262626"/>
                </a:solidFill>
                <a:latin typeface="Merriweather"/>
                <a:ea typeface="Merriweather"/>
                <a:cs typeface="Merriweather"/>
                <a:sym typeface="Merriweather"/>
              </a:rPr>
              <a:t>Replace your gas stove </a:t>
            </a:r>
          </a:p>
          <a:p>
            <a:pPr marL="95250" lvl="0" indent="0" algn="l" rtl="0">
              <a:lnSpc>
                <a:spcPct val="100000"/>
              </a:lnSpc>
              <a:spcBef>
                <a:spcPts val="500"/>
              </a:spcBef>
              <a:spcAft>
                <a:spcPts val="500"/>
              </a:spcAft>
              <a:buClr>
                <a:srgbClr val="262626"/>
              </a:buClr>
              <a:buSzPts val="2100"/>
              <a:buNone/>
            </a:pPr>
            <a:r>
              <a:rPr lang="en" sz="2100" dirty="0">
                <a:solidFill>
                  <a:srgbClr val="262626"/>
                </a:solidFill>
                <a:latin typeface="Merriweather"/>
                <a:ea typeface="Merriweather"/>
                <a:cs typeface="Merriweather"/>
                <a:sym typeface="Merriweather"/>
              </a:rPr>
              <a:t>	</a:t>
            </a:r>
            <a:endParaRPr sz="600" dirty="0">
              <a:solidFill>
                <a:srgbClr val="262626"/>
              </a:solidFill>
              <a:latin typeface="Merriweather"/>
              <a:ea typeface="Merriweather"/>
              <a:cs typeface="Merriweather"/>
              <a:sym typeface="Merriweathe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14929568ebc_0_20"/>
          <p:cNvSpPr txBox="1"/>
          <p:nvPr/>
        </p:nvSpPr>
        <p:spPr>
          <a:xfrm>
            <a:off x="24477" y="145336"/>
            <a:ext cx="8520525" cy="1912040"/>
          </a:xfrm>
          <a:prstGeom prst="rect">
            <a:avLst/>
          </a:prstGeom>
          <a:noFill/>
          <a:ln>
            <a:noFill/>
          </a:ln>
        </p:spPr>
        <p:txBody>
          <a:bodyPr spcFirstLastPara="1" wrap="square" lIns="68569" tIns="68569" rIns="68569" bIns="68569" anchor="t" anchorCtr="0">
            <a:spAutoFit/>
          </a:bodyPr>
          <a:lstStyle/>
          <a:p>
            <a:pPr marL="342900">
              <a:buSzPts val="2700"/>
            </a:pPr>
            <a:endParaRPr sz="2025" b="1" dirty="0">
              <a:solidFill>
                <a:schemeClr val="dk1"/>
              </a:solidFill>
              <a:latin typeface="Calibri"/>
              <a:ea typeface="Calibri"/>
              <a:cs typeface="Calibri"/>
              <a:sym typeface="Calibri"/>
            </a:endParaRPr>
          </a:p>
          <a:p>
            <a:pPr marL="342900">
              <a:buSzPts val="2700"/>
            </a:pPr>
            <a:r>
              <a:rPr lang="en-US" sz="2800" b="1" dirty="0">
                <a:solidFill>
                  <a:schemeClr val="dk1"/>
                </a:solidFill>
                <a:latin typeface="Calibri"/>
                <a:ea typeface="Calibri"/>
                <a:cs typeface="Calibri"/>
                <a:sym typeface="Calibri"/>
              </a:rPr>
              <a:t>Switching to modern electric appliances –</a:t>
            </a:r>
            <a:endParaRPr sz="2800" b="1" dirty="0">
              <a:solidFill>
                <a:schemeClr val="dk1"/>
              </a:solidFill>
              <a:latin typeface="Calibri"/>
              <a:ea typeface="Calibri"/>
              <a:cs typeface="Calibri"/>
              <a:sym typeface="Calibri"/>
            </a:endParaRPr>
          </a:p>
          <a:p>
            <a:pPr>
              <a:buSzPts val="2700"/>
            </a:pPr>
            <a:r>
              <a:rPr lang="en-US" sz="2800" b="1" dirty="0">
                <a:solidFill>
                  <a:schemeClr val="dk1"/>
                </a:solidFill>
                <a:latin typeface="Calibri"/>
                <a:ea typeface="Calibri"/>
                <a:cs typeface="Calibri"/>
                <a:sym typeface="Calibri"/>
              </a:rPr>
              <a:t>         improves your family’s health, comfort, and safety. </a:t>
            </a:r>
            <a:endParaRPr sz="2800" b="1" dirty="0">
              <a:solidFill>
                <a:schemeClr val="dk1"/>
              </a:solidFill>
              <a:latin typeface="Times New Roman"/>
              <a:ea typeface="Times New Roman"/>
              <a:cs typeface="Times New Roman"/>
              <a:sym typeface="Times New Roman"/>
            </a:endParaRPr>
          </a:p>
          <a:p>
            <a:pPr marL="171450">
              <a:buSzPts val="2600"/>
            </a:pPr>
            <a:endParaRPr sz="1950" dirty="0">
              <a:solidFill>
                <a:schemeClr val="dk1"/>
              </a:solidFill>
              <a:latin typeface="Calibri"/>
              <a:ea typeface="Calibri"/>
              <a:cs typeface="Calibri"/>
              <a:sym typeface="Calibri"/>
            </a:endParaRPr>
          </a:p>
          <a:p>
            <a:pPr>
              <a:buSzPts val="2600"/>
            </a:pPr>
            <a:endParaRPr sz="1950" dirty="0">
              <a:solidFill>
                <a:schemeClr val="dk1"/>
              </a:solidFill>
              <a:latin typeface="Calibri"/>
              <a:ea typeface="Calibri"/>
              <a:cs typeface="Calibri"/>
              <a:sym typeface="Calibri"/>
            </a:endParaRPr>
          </a:p>
        </p:txBody>
      </p:sp>
      <p:pic>
        <p:nvPicPr>
          <p:cNvPr id="241" name="Google Shape;241;g14929568ebc_0_20"/>
          <p:cNvPicPr preferRelativeResize="0"/>
          <p:nvPr/>
        </p:nvPicPr>
        <p:blipFill rotWithShape="1">
          <a:blip r:embed="rId3">
            <a:alphaModFix/>
          </a:blip>
          <a:srcRect/>
          <a:stretch/>
        </p:blipFill>
        <p:spPr>
          <a:xfrm>
            <a:off x="0" y="1594801"/>
            <a:ext cx="4286250" cy="2800706"/>
          </a:xfrm>
          <a:prstGeom prst="rect">
            <a:avLst/>
          </a:prstGeom>
          <a:noFill/>
          <a:ln>
            <a:noFill/>
          </a:ln>
        </p:spPr>
      </p:pic>
      <p:pic>
        <p:nvPicPr>
          <p:cNvPr id="242" name="Google Shape;242;g14929568ebc_0_20"/>
          <p:cNvPicPr preferRelativeResize="0"/>
          <p:nvPr/>
        </p:nvPicPr>
        <p:blipFill rotWithShape="1">
          <a:blip r:embed="rId4">
            <a:alphaModFix/>
          </a:blip>
          <a:srcRect/>
          <a:stretch/>
        </p:blipFill>
        <p:spPr>
          <a:xfrm>
            <a:off x="4404900" y="1594801"/>
            <a:ext cx="2033344" cy="2800706"/>
          </a:xfrm>
          <a:prstGeom prst="rect">
            <a:avLst/>
          </a:prstGeom>
          <a:noFill/>
          <a:ln>
            <a:noFill/>
          </a:ln>
        </p:spPr>
      </p:pic>
      <p:pic>
        <p:nvPicPr>
          <p:cNvPr id="243" name="Google Shape;243;g14929568ebc_0_20"/>
          <p:cNvPicPr preferRelativeResize="0"/>
          <p:nvPr/>
        </p:nvPicPr>
        <p:blipFill rotWithShape="1">
          <a:blip r:embed="rId5">
            <a:alphaModFix/>
          </a:blip>
          <a:srcRect/>
          <a:stretch/>
        </p:blipFill>
        <p:spPr>
          <a:xfrm>
            <a:off x="6556894" y="1619204"/>
            <a:ext cx="2587106" cy="2751900"/>
          </a:xfrm>
          <a:prstGeom prst="rect">
            <a:avLst/>
          </a:prstGeom>
          <a:noFill/>
          <a:ln>
            <a:noFill/>
          </a:ln>
        </p:spPr>
      </p:pic>
      <p:sp>
        <p:nvSpPr>
          <p:cNvPr id="2" name="TextBox 1">
            <a:extLst>
              <a:ext uri="{FF2B5EF4-FFF2-40B4-BE49-F238E27FC236}">
                <a16:creationId xmlns:a16="http://schemas.microsoft.com/office/drawing/2014/main" id="{5525DA02-682F-C61B-C099-2DBB6015498F}"/>
              </a:ext>
            </a:extLst>
          </p:cNvPr>
          <p:cNvSpPr txBox="1"/>
          <p:nvPr/>
        </p:nvSpPr>
        <p:spPr>
          <a:xfrm>
            <a:off x="478972" y="3418115"/>
            <a:ext cx="2525486" cy="392415"/>
          </a:xfrm>
          <a:prstGeom prst="rect">
            <a:avLst/>
          </a:prstGeom>
          <a:noFill/>
        </p:spPr>
        <p:txBody>
          <a:bodyPr wrap="square" rtlCol="0">
            <a:spAutoFit/>
          </a:bodyPr>
          <a:lstStyle/>
          <a:p>
            <a:r>
              <a:rPr lang="en-US" sz="1950" dirty="0">
                <a:solidFill>
                  <a:schemeClr val="bg1">
                    <a:lumMod val="95000"/>
                  </a:schemeClr>
                </a:solidFill>
              </a:rPr>
              <a:t>Induction stove</a:t>
            </a:r>
          </a:p>
        </p:txBody>
      </p:sp>
      <p:sp>
        <p:nvSpPr>
          <p:cNvPr id="3" name="TextBox 2">
            <a:extLst>
              <a:ext uri="{FF2B5EF4-FFF2-40B4-BE49-F238E27FC236}">
                <a16:creationId xmlns:a16="http://schemas.microsoft.com/office/drawing/2014/main" id="{FADF6AAC-CE3C-83CA-6F43-313E691D9C69}"/>
              </a:ext>
            </a:extLst>
          </p:cNvPr>
          <p:cNvSpPr txBox="1"/>
          <p:nvPr/>
        </p:nvSpPr>
        <p:spPr>
          <a:xfrm>
            <a:off x="8095982" y="2471058"/>
            <a:ext cx="849086" cy="692497"/>
          </a:xfrm>
          <a:prstGeom prst="rect">
            <a:avLst/>
          </a:prstGeom>
          <a:noFill/>
        </p:spPr>
        <p:txBody>
          <a:bodyPr wrap="square" rtlCol="0">
            <a:spAutoFit/>
          </a:bodyPr>
          <a:lstStyle/>
          <a:p>
            <a:r>
              <a:rPr lang="en-US" sz="1950" dirty="0"/>
              <a:t>Heat Pump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2"/>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Things we used to think were OK ….</a:t>
            </a:r>
            <a:endParaRPr/>
          </a:p>
        </p:txBody>
      </p:sp>
      <p:sp>
        <p:nvSpPr>
          <p:cNvPr id="308" name="Google Shape;308;p52"/>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fontScale="92500" lnSpcReduction="10000"/>
          </a:bodyPr>
          <a:lstStyle/>
          <a:p>
            <a:pPr marL="457200" lvl="0" indent="0" algn="l" rtl="0">
              <a:spcBef>
                <a:spcPts val="0"/>
              </a:spcBef>
              <a:spcAft>
                <a:spcPts val="0"/>
              </a:spcAft>
              <a:buNone/>
            </a:pPr>
            <a:endParaRPr sz="2900">
              <a:solidFill>
                <a:srgbClr val="000000"/>
              </a:solidFill>
            </a:endParaRPr>
          </a:p>
          <a:p>
            <a:pPr marL="457200" lvl="0" indent="-412750" algn="l" rtl="0">
              <a:spcBef>
                <a:spcPts val="1200"/>
              </a:spcBef>
              <a:spcAft>
                <a:spcPts val="0"/>
              </a:spcAft>
              <a:buClr>
                <a:srgbClr val="000000"/>
              </a:buClr>
              <a:buSzPts val="2900"/>
              <a:buChar char="●"/>
            </a:pPr>
            <a:r>
              <a:rPr lang="en" sz="2900">
                <a:solidFill>
                  <a:srgbClr val="000000"/>
                </a:solidFill>
              </a:rPr>
              <a:t>Cigarettes</a:t>
            </a:r>
            <a:endParaRPr sz="2900">
              <a:solidFill>
                <a:srgbClr val="000000"/>
              </a:solidFill>
            </a:endParaRPr>
          </a:p>
          <a:p>
            <a:pPr marL="457200" lvl="0" indent="-412750" algn="l" rtl="0">
              <a:spcBef>
                <a:spcPts val="0"/>
              </a:spcBef>
              <a:spcAft>
                <a:spcPts val="0"/>
              </a:spcAft>
              <a:buClr>
                <a:srgbClr val="000000"/>
              </a:buClr>
              <a:buSzPts val="2900"/>
              <a:buChar char="●"/>
            </a:pPr>
            <a:r>
              <a:rPr lang="en" sz="2900">
                <a:solidFill>
                  <a:srgbClr val="000000"/>
                </a:solidFill>
              </a:rPr>
              <a:t>DDT</a:t>
            </a:r>
            <a:endParaRPr sz="2900">
              <a:solidFill>
                <a:srgbClr val="000000"/>
              </a:solidFill>
            </a:endParaRPr>
          </a:p>
          <a:p>
            <a:pPr marL="457200" lvl="0" indent="-412750" algn="l" rtl="0">
              <a:spcBef>
                <a:spcPts val="0"/>
              </a:spcBef>
              <a:spcAft>
                <a:spcPts val="0"/>
              </a:spcAft>
              <a:buClr>
                <a:srgbClr val="000000"/>
              </a:buClr>
              <a:buSzPts val="2900"/>
              <a:buChar char="●"/>
            </a:pPr>
            <a:r>
              <a:rPr lang="en" sz="2900">
                <a:solidFill>
                  <a:srgbClr val="000000"/>
                </a:solidFill>
              </a:rPr>
              <a:t>Asbestos</a:t>
            </a:r>
            <a:endParaRPr sz="2900">
              <a:solidFill>
                <a:srgbClr val="000000"/>
              </a:solidFill>
            </a:endParaRPr>
          </a:p>
          <a:p>
            <a:pPr marL="457200" lvl="0" indent="-412750" algn="l" rtl="0">
              <a:spcBef>
                <a:spcPts val="0"/>
              </a:spcBef>
              <a:spcAft>
                <a:spcPts val="0"/>
              </a:spcAft>
              <a:buClr>
                <a:srgbClr val="000000"/>
              </a:buClr>
              <a:buSzPts val="2900"/>
              <a:buChar char="●"/>
            </a:pPr>
            <a:r>
              <a:rPr lang="en" sz="2900">
                <a:solidFill>
                  <a:srgbClr val="000000"/>
                </a:solidFill>
              </a:rPr>
              <a:t>Lead paint</a:t>
            </a:r>
            <a:endParaRPr sz="2900">
              <a:solidFill>
                <a:srgbClr val="000000"/>
              </a:solidFill>
            </a:endParaRPr>
          </a:p>
          <a:p>
            <a:pPr marL="457200" lvl="0" indent="-412750" algn="l" rtl="0">
              <a:spcBef>
                <a:spcPts val="0"/>
              </a:spcBef>
              <a:spcAft>
                <a:spcPts val="0"/>
              </a:spcAft>
              <a:buClr>
                <a:srgbClr val="000000"/>
              </a:buClr>
              <a:buSzPts val="2900"/>
              <a:buChar char="●"/>
            </a:pPr>
            <a:r>
              <a:rPr lang="en" sz="2900">
                <a:solidFill>
                  <a:srgbClr val="000000"/>
                </a:solidFill>
              </a:rPr>
              <a:t>Gas stoves</a:t>
            </a:r>
            <a:endParaRPr sz="2900">
              <a:solidFill>
                <a:srgbClr val="000000"/>
              </a:solidFill>
            </a:endParaRPr>
          </a:p>
        </p:txBody>
      </p:sp>
      <p:sp>
        <p:nvSpPr>
          <p:cNvPr id="309" name="Google Shape;309;p52"/>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310" name="Google Shape;310;p52" title="Screenshot 2025-12-10 at 2.47.12 PM.png"/>
          <p:cNvPicPr preferRelativeResize="0"/>
          <p:nvPr/>
        </p:nvPicPr>
        <p:blipFill>
          <a:blip r:embed="rId3">
            <a:alphaModFix/>
          </a:blip>
          <a:stretch>
            <a:fillRect/>
          </a:stretch>
        </p:blipFill>
        <p:spPr>
          <a:xfrm>
            <a:off x="3464275" y="1575700"/>
            <a:ext cx="5168325" cy="3076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14929568ebc_0_60"/>
          <p:cNvSpPr txBox="1"/>
          <p:nvPr/>
        </p:nvSpPr>
        <p:spPr>
          <a:xfrm>
            <a:off x="672175" y="326572"/>
            <a:ext cx="7796911" cy="1673513"/>
          </a:xfrm>
          <a:prstGeom prst="rect">
            <a:avLst/>
          </a:prstGeom>
          <a:noFill/>
          <a:ln>
            <a:noFill/>
          </a:ln>
        </p:spPr>
        <p:txBody>
          <a:bodyPr spcFirstLastPara="1" wrap="square" lIns="68569" tIns="68569" rIns="68569" bIns="68569" anchor="t" anchorCtr="0">
            <a:spAutoFit/>
          </a:bodyPr>
          <a:lstStyle/>
          <a:p>
            <a:pPr>
              <a:buSzPts val="3000"/>
            </a:pPr>
            <a:r>
              <a:rPr lang="en-US" sz="2550" b="1" dirty="0">
                <a:solidFill>
                  <a:schemeClr val="dk1"/>
                </a:solidFill>
                <a:latin typeface="Calibri"/>
                <a:ea typeface="Calibri"/>
                <a:cs typeface="Calibri"/>
                <a:sym typeface="Calibri"/>
              </a:rPr>
              <a:t>Be wary of the gas companies’ advertising. </a:t>
            </a:r>
            <a:endParaRPr sz="2550" b="1" dirty="0">
              <a:solidFill>
                <a:schemeClr val="dk1"/>
              </a:solidFill>
              <a:latin typeface="Times New Roman"/>
              <a:ea typeface="Times New Roman"/>
              <a:cs typeface="Times New Roman"/>
              <a:sym typeface="Times New Roman"/>
            </a:endParaRPr>
          </a:p>
          <a:p>
            <a:pPr>
              <a:buSzPts val="3000"/>
            </a:pPr>
            <a:endParaRPr sz="1125" b="1" dirty="0">
              <a:solidFill>
                <a:schemeClr val="dk1"/>
              </a:solidFill>
              <a:latin typeface="Calibri"/>
              <a:ea typeface="Calibri"/>
              <a:cs typeface="Calibri"/>
              <a:sym typeface="Calibri"/>
            </a:endParaRPr>
          </a:p>
          <a:p>
            <a:pPr marL="28575">
              <a:buClr>
                <a:schemeClr val="dk1"/>
              </a:buClr>
              <a:buSzPts val="3000"/>
            </a:pPr>
            <a:r>
              <a:rPr lang="en-US" sz="2550" b="1" dirty="0">
                <a:solidFill>
                  <a:schemeClr val="dk1"/>
                </a:solidFill>
                <a:latin typeface="Calibri"/>
                <a:ea typeface="Calibri"/>
                <a:cs typeface="Calibri"/>
                <a:sym typeface="Calibri"/>
              </a:rPr>
              <a:t>Our views on natural gas (methane) have been     manufactured by the industry’s PR campaign </a:t>
            </a:r>
            <a:endParaRPr sz="2550" b="1" dirty="0">
              <a:solidFill>
                <a:schemeClr val="dk1"/>
              </a:solidFill>
              <a:latin typeface="Times New Roman"/>
              <a:ea typeface="Times New Roman"/>
              <a:cs typeface="Times New Roman"/>
              <a:sym typeface="Times New Roman"/>
            </a:endParaRPr>
          </a:p>
          <a:p>
            <a:pPr>
              <a:buSzPts val="1600"/>
            </a:pPr>
            <a:endParaRPr sz="1200" b="1" dirty="0">
              <a:solidFill>
                <a:schemeClr val="dk1"/>
              </a:solidFill>
              <a:latin typeface="Calibri"/>
              <a:ea typeface="Calibri"/>
              <a:cs typeface="Calibri"/>
              <a:sym typeface="Calibri"/>
            </a:endParaRPr>
          </a:p>
        </p:txBody>
      </p:sp>
      <p:pic>
        <p:nvPicPr>
          <p:cNvPr id="329" name="Google Shape;329;g14929568ebc_0_60"/>
          <p:cNvPicPr preferRelativeResize="0"/>
          <p:nvPr/>
        </p:nvPicPr>
        <p:blipFill rotWithShape="1">
          <a:blip r:embed="rId3">
            <a:alphaModFix/>
          </a:blip>
          <a:srcRect/>
          <a:stretch/>
        </p:blipFill>
        <p:spPr>
          <a:xfrm>
            <a:off x="118837" y="1796143"/>
            <a:ext cx="4581923" cy="3233057"/>
          </a:xfrm>
          <a:prstGeom prst="rect">
            <a:avLst/>
          </a:prstGeom>
          <a:noFill/>
          <a:ln>
            <a:noFill/>
          </a:ln>
        </p:spPr>
      </p:pic>
      <p:pic>
        <p:nvPicPr>
          <p:cNvPr id="330" name="Google Shape;330;g14929568ebc_0_60"/>
          <p:cNvPicPr preferRelativeResize="0"/>
          <p:nvPr/>
        </p:nvPicPr>
        <p:blipFill rotWithShape="1">
          <a:blip r:embed="rId4">
            <a:alphaModFix/>
          </a:blip>
          <a:srcRect/>
          <a:stretch/>
        </p:blipFill>
        <p:spPr>
          <a:xfrm>
            <a:off x="4700757" y="1796142"/>
            <a:ext cx="4324406" cy="323305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0">
          <a:extLst>
            <a:ext uri="{FF2B5EF4-FFF2-40B4-BE49-F238E27FC236}">
              <a16:creationId xmlns:a16="http://schemas.microsoft.com/office/drawing/2014/main" id="{0E49264D-09B8-8D01-75F3-45E3DE4226FF}"/>
            </a:ext>
          </a:extLst>
        </p:cNvPr>
        <p:cNvGrpSpPr/>
        <p:nvPr/>
      </p:nvGrpSpPr>
      <p:grpSpPr>
        <a:xfrm>
          <a:off x="0" y="0"/>
          <a:ext cx="0" cy="0"/>
          <a:chOff x="0" y="0"/>
          <a:chExt cx="0" cy="0"/>
        </a:xfrm>
      </p:grpSpPr>
      <p:sp>
        <p:nvSpPr>
          <p:cNvPr id="421" name="Google Shape;421;p68">
            <a:extLst>
              <a:ext uri="{FF2B5EF4-FFF2-40B4-BE49-F238E27FC236}">
                <a16:creationId xmlns:a16="http://schemas.microsoft.com/office/drawing/2014/main" id="{DFBEFBAA-0BE0-ECB6-1346-9C4F57803D8D}"/>
              </a:ext>
            </a:extLst>
          </p:cNvPr>
          <p:cNvSpPr txBox="1">
            <a:spLocks noGrp="1"/>
          </p:cNvSpPr>
          <p:nvPr>
            <p:ph type="title"/>
          </p:nvPr>
        </p:nvSpPr>
        <p:spPr>
          <a:xfrm>
            <a:off x="756450" y="1949400"/>
            <a:ext cx="7631100" cy="12447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latin typeface="Proxima Nova Semibold"/>
                <a:ea typeface="Proxima Nova Semibold"/>
                <a:cs typeface="Proxima Nova Semibold"/>
                <a:sym typeface="Proxima Nova Semibold"/>
              </a:rPr>
              <a:t>Questions?</a:t>
            </a:r>
            <a:endParaRPr>
              <a:latin typeface="Proxima Nova Semibold"/>
              <a:ea typeface="Proxima Nova Semibold"/>
              <a:cs typeface="Proxima Nova Semibold"/>
              <a:sym typeface="Proxima Nova Semibold"/>
            </a:endParaRPr>
          </a:p>
        </p:txBody>
      </p:sp>
    </p:spTree>
    <p:extLst>
      <p:ext uri="{BB962C8B-B14F-4D97-AF65-F5344CB8AC3E}">
        <p14:creationId xmlns:p14="http://schemas.microsoft.com/office/powerpoint/2010/main" val="3243588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9"/>
          <p:cNvSpPr txBox="1">
            <a:spLocks noGrp="1"/>
          </p:cNvSpPr>
          <p:nvPr>
            <p:ph type="title"/>
          </p:nvPr>
        </p:nvSpPr>
        <p:spPr>
          <a:xfrm>
            <a:off x="311700" y="161000"/>
            <a:ext cx="8696100" cy="90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262626"/>
              </a:buClr>
              <a:buSzPts val="3600"/>
              <a:buFont typeface="Century Gothic"/>
              <a:buNone/>
            </a:pPr>
            <a:r>
              <a:rPr lang="en">
                <a:latin typeface="Proxima Nova Semibold"/>
                <a:ea typeface="Proxima Nova Semibold"/>
                <a:cs typeface="Proxima Nova Semibold"/>
                <a:sym typeface="Proxima Nova Semibold"/>
              </a:rPr>
              <a:t>Decreasing outdoor air pollution from gas appliances saves lives and money</a:t>
            </a:r>
            <a:endParaRPr>
              <a:latin typeface="Proxima Nova Semibold"/>
              <a:ea typeface="Proxima Nova Semibold"/>
              <a:cs typeface="Proxima Nova Semibold"/>
              <a:sym typeface="Proxima Nova Semibold"/>
            </a:endParaRPr>
          </a:p>
          <a:p>
            <a:pPr marL="0" lvl="0" indent="0" algn="l" rtl="0">
              <a:spcBef>
                <a:spcPts val="0"/>
              </a:spcBef>
              <a:spcAft>
                <a:spcPts val="0"/>
              </a:spcAft>
              <a:buNone/>
            </a:pPr>
            <a:endParaRPr/>
          </a:p>
        </p:txBody>
      </p:sp>
      <p:sp>
        <p:nvSpPr>
          <p:cNvPr id="218" name="Google Shape;218;p39"/>
          <p:cNvSpPr txBox="1">
            <a:spLocks noGrp="1"/>
          </p:cNvSpPr>
          <p:nvPr>
            <p:ph type="body" idx="1"/>
          </p:nvPr>
        </p:nvSpPr>
        <p:spPr>
          <a:xfrm>
            <a:off x="291000" y="1729325"/>
            <a:ext cx="8562000" cy="1983000"/>
          </a:xfrm>
          <a:prstGeom prst="rect">
            <a:avLst/>
          </a:prstGeom>
        </p:spPr>
        <p:txBody>
          <a:bodyPr spcFirstLastPara="1" wrap="square" lIns="91425" tIns="91425" rIns="91425" bIns="91425" anchor="t" anchorCtr="0">
            <a:normAutofit fontScale="92500" lnSpcReduction="20000"/>
          </a:bodyPr>
          <a:lstStyle/>
          <a:p>
            <a:pPr marL="0" lvl="0" indent="0" algn="l" rtl="0">
              <a:spcBef>
                <a:spcPts val="1600"/>
              </a:spcBef>
              <a:spcAft>
                <a:spcPts val="0"/>
              </a:spcAft>
              <a:buNone/>
            </a:pPr>
            <a:r>
              <a:rPr lang="en" sz="2400" dirty="0">
                <a:solidFill>
                  <a:srgbClr val="262626"/>
                </a:solidFill>
                <a:latin typeface="Merriweather Light"/>
                <a:ea typeface="Merriweather Light"/>
                <a:cs typeface="Merriweather Light"/>
                <a:sym typeface="Merriweather Light"/>
              </a:rPr>
              <a:t>California: if all residential appliances were transitioned from gas to electric:</a:t>
            </a:r>
            <a:endParaRPr sz="2400" dirty="0">
              <a:solidFill>
                <a:srgbClr val="262626"/>
              </a:solidFill>
              <a:latin typeface="Merriweather Light"/>
              <a:ea typeface="Merriweather Light"/>
              <a:cs typeface="Merriweather Light"/>
              <a:sym typeface="Merriweather Light"/>
            </a:endParaRPr>
          </a:p>
          <a:p>
            <a:pPr marL="457200" lvl="0" indent="-381000" algn="l" rtl="0">
              <a:spcBef>
                <a:spcPts val="1600"/>
              </a:spcBef>
              <a:spcAft>
                <a:spcPts val="0"/>
              </a:spcAft>
              <a:buClr>
                <a:srgbClr val="262626"/>
              </a:buClr>
              <a:buSzPts val="2400"/>
              <a:buFont typeface="Century Gothic"/>
              <a:buChar char="●"/>
            </a:pPr>
            <a:r>
              <a:rPr lang="en" sz="2400" dirty="0">
                <a:solidFill>
                  <a:srgbClr val="262626"/>
                </a:solidFill>
                <a:latin typeface="Merriweather Light"/>
                <a:ea typeface="Merriweather Light"/>
                <a:cs typeface="Merriweather Light"/>
                <a:sym typeface="Merriweather Light"/>
              </a:rPr>
              <a:t>There would be </a:t>
            </a:r>
            <a:r>
              <a:rPr lang="en" sz="2400" b="1" dirty="0">
                <a:solidFill>
                  <a:srgbClr val="262626"/>
                </a:solidFill>
                <a:latin typeface="Merriweather"/>
                <a:ea typeface="Merriweather"/>
                <a:cs typeface="Merriweather"/>
                <a:sym typeface="Merriweather"/>
              </a:rPr>
              <a:t>354 fewer deaths per year</a:t>
            </a:r>
            <a:endParaRPr sz="2400" b="1" dirty="0">
              <a:solidFill>
                <a:srgbClr val="262626"/>
              </a:solidFill>
              <a:latin typeface="Merriweather"/>
              <a:ea typeface="Merriweather"/>
              <a:cs typeface="Merriweather"/>
              <a:sym typeface="Merriweather"/>
            </a:endParaRPr>
          </a:p>
          <a:p>
            <a:pPr marL="457200" lvl="0" indent="-381000" algn="l" rtl="0">
              <a:spcBef>
                <a:spcPts val="0"/>
              </a:spcBef>
              <a:spcAft>
                <a:spcPts val="0"/>
              </a:spcAft>
              <a:buClr>
                <a:srgbClr val="262626"/>
              </a:buClr>
              <a:buSzPts val="2400"/>
              <a:buFont typeface="Century Gothic"/>
              <a:buChar char="●"/>
            </a:pPr>
            <a:r>
              <a:rPr lang="en" sz="2400" dirty="0">
                <a:solidFill>
                  <a:srgbClr val="262626"/>
                </a:solidFill>
                <a:latin typeface="Merriweather Light"/>
                <a:ea typeface="Merriweather Light"/>
                <a:cs typeface="Merriweather Light"/>
                <a:sym typeface="Merriweather Light"/>
              </a:rPr>
              <a:t>It would save </a:t>
            </a:r>
            <a:r>
              <a:rPr lang="en" sz="2400" b="1" dirty="0">
                <a:solidFill>
                  <a:srgbClr val="262626"/>
                </a:solidFill>
                <a:latin typeface="Merriweather"/>
                <a:ea typeface="Merriweather"/>
                <a:cs typeface="Merriweather"/>
                <a:sym typeface="Merriweather"/>
              </a:rPr>
              <a:t>$3.5 million </a:t>
            </a:r>
            <a:r>
              <a:rPr lang="en" sz="2400" dirty="0">
                <a:solidFill>
                  <a:srgbClr val="262626"/>
                </a:solidFill>
                <a:latin typeface="Merriweather Light"/>
                <a:ea typeface="Merriweather Light"/>
                <a:cs typeface="Merriweather Light"/>
                <a:sym typeface="Merriweather Light"/>
              </a:rPr>
              <a:t>in health costs per year</a:t>
            </a:r>
            <a:endParaRPr sz="2400" dirty="0">
              <a:solidFill>
                <a:srgbClr val="262626"/>
              </a:solidFill>
              <a:latin typeface="Merriweather Light"/>
              <a:ea typeface="Merriweather Light"/>
              <a:cs typeface="Merriweather Light"/>
              <a:sym typeface="Merriweather Light"/>
            </a:endParaRPr>
          </a:p>
        </p:txBody>
      </p:sp>
      <p:sp>
        <p:nvSpPr>
          <p:cNvPr id="219" name="Google Shape;219;p39"/>
          <p:cNvSpPr txBox="1">
            <a:spLocks noGrp="1"/>
          </p:cNvSpPr>
          <p:nvPr>
            <p:ph type="body" idx="1"/>
          </p:nvPr>
        </p:nvSpPr>
        <p:spPr>
          <a:xfrm>
            <a:off x="246625" y="4213200"/>
            <a:ext cx="8562000" cy="644100"/>
          </a:xfrm>
          <a:prstGeom prst="rect">
            <a:avLst/>
          </a:prstGeom>
        </p:spPr>
        <p:txBody>
          <a:bodyPr spcFirstLastPara="1" wrap="square" lIns="91425" tIns="91425" rIns="91425" bIns="91425" anchor="t" anchorCtr="0">
            <a:noAutofit/>
          </a:bodyPr>
          <a:lstStyle/>
          <a:p>
            <a:pPr marL="0" lvl="0" indent="0" algn="l" rtl="0">
              <a:lnSpc>
                <a:spcPct val="100000"/>
              </a:lnSpc>
              <a:spcBef>
                <a:spcPts val="1600"/>
              </a:spcBef>
              <a:spcAft>
                <a:spcPts val="0"/>
              </a:spcAft>
              <a:buNone/>
            </a:pPr>
            <a:r>
              <a:rPr lang="en" sz="1200" dirty="0">
                <a:solidFill>
                  <a:srgbClr val="262626"/>
                </a:solidFill>
                <a:latin typeface="Merriweather Light"/>
                <a:ea typeface="Merriweather Light"/>
                <a:cs typeface="Merriweather Light"/>
                <a:sym typeface="Merriweather Light"/>
              </a:rPr>
              <a:t>Source: </a:t>
            </a:r>
            <a:r>
              <a:rPr lang="en" sz="1200" u="sng" dirty="0">
                <a:solidFill>
                  <a:schemeClr val="hlink"/>
                </a:solidFill>
                <a:latin typeface="Merriweather Light"/>
                <a:ea typeface="Merriweather Light"/>
                <a:cs typeface="Merriweather Light"/>
                <a:sym typeface="Merriweather Light"/>
                <a:hlinkClick r:id="rId3"/>
              </a:rPr>
              <a:t>https://coeh.ph.ucla.edu/wp-content/uploads/2023/01/Effects-of-Residential-Gas-Appliances-on-Indoor-and-Outdoor-Air-Quality-and-Public-Health-in-California.pdf</a:t>
            </a:r>
            <a:endParaRPr sz="1200" dirty="0">
              <a:solidFill>
                <a:srgbClr val="262626"/>
              </a:solidFill>
              <a:latin typeface="Merriweather Light"/>
              <a:ea typeface="Merriweather Light"/>
              <a:cs typeface="Merriweather Light"/>
              <a:sym typeface="Merriweather 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Clr>
                <a:schemeClr val="accent4"/>
              </a:buClr>
              <a:buSzPct val="122222"/>
              <a:buFont typeface="Calibri"/>
              <a:buNone/>
            </a:pPr>
            <a:r>
              <a:rPr lang="en" sz="3600">
                <a:latin typeface="Proxima Nova Semibold"/>
                <a:ea typeface="Proxima Nova Semibold"/>
                <a:cs typeface="Proxima Nova Semibold"/>
                <a:sym typeface="Proxima Nova Semibold"/>
              </a:rPr>
              <a:t>Pollutants Produced by Stoves and Ovens</a:t>
            </a:r>
            <a:endParaRPr sz="3600">
              <a:latin typeface="Proxima Nova Semibold"/>
              <a:ea typeface="Proxima Nova Semibold"/>
              <a:cs typeface="Proxima Nova Semibold"/>
              <a:sym typeface="Proxima Nova Semibold"/>
            </a:endParaRPr>
          </a:p>
          <a:p>
            <a:pPr marL="0" lvl="0" indent="0" algn="l" rtl="0">
              <a:spcBef>
                <a:spcPts val="0"/>
              </a:spcBef>
              <a:spcAft>
                <a:spcPts val="0"/>
              </a:spcAft>
              <a:buNone/>
            </a:pPr>
            <a:endParaRPr/>
          </a:p>
        </p:txBody>
      </p:sp>
      <p:sp>
        <p:nvSpPr>
          <p:cNvPr id="266" name="Google Shape;266;p46"/>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p>
            <a:pPr marL="0" lvl="0" indent="0" algn="ctr" rtl="0">
              <a:lnSpc>
                <a:spcPct val="90000"/>
              </a:lnSpc>
              <a:spcBef>
                <a:spcPts val="0"/>
              </a:spcBef>
              <a:spcAft>
                <a:spcPts val="0"/>
              </a:spcAft>
              <a:buClr>
                <a:schemeClr val="accent4"/>
              </a:buClr>
              <a:buSzPts val="4571"/>
              <a:buFont typeface="Arial"/>
              <a:buNone/>
            </a:pPr>
            <a:r>
              <a:rPr lang="en" sz="2000" u="sng">
                <a:solidFill>
                  <a:srgbClr val="262626"/>
                </a:solidFill>
                <a:latin typeface="Merriweather"/>
                <a:ea typeface="Merriweather"/>
                <a:cs typeface="Merriweather"/>
                <a:sym typeface="Merriweather"/>
              </a:rPr>
              <a:t>Electric</a:t>
            </a:r>
            <a:endParaRPr sz="2000" u="sng">
              <a:solidFill>
                <a:srgbClr val="262626"/>
              </a:solidFill>
              <a:latin typeface="Merriweather"/>
              <a:ea typeface="Merriweather"/>
              <a:cs typeface="Merriweather"/>
              <a:sym typeface="Merriweather"/>
            </a:endParaRPr>
          </a:p>
          <a:p>
            <a:pPr marL="457200" lvl="0" indent="-355600" algn="l" rtl="0">
              <a:lnSpc>
                <a:spcPct val="90000"/>
              </a:lnSpc>
              <a:spcBef>
                <a:spcPts val="1000"/>
              </a:spcBef>
              <a:spcAft>
                <a:spcPts val="0"/>
              </a:spcAft>
              <a:buClr>
                <a:srgbClr val="262626"/>
              </a:buClr>
              <a:buSzPts val="2000"/>
              <a:buFont typeface="Merriweather"/>
              <a:buChar char="●"/>
            </a:pPr>
            <a:r>
              <a:rPr lang="en" sz="2000">
                <a:solidFill>
                  <a:srgbClr val="262626"/>
                </a:solidFill>
                <a:latin typeface="Merriweather"/>
                <a:ea typeface="Merriweather"/>
                <a:cs typeface="Merriweather"/>
                <a:sym typeface="Merriweather"/>
              </a:rPr>
              <a:t>Particulate matter (PM 2.5)</a:t>
            </a:r>
            <a:endParaRPr sz="2000">
              <a:solidFill>
                <a:srgbClr val="262626"/>
              </a:solidFill>
              <a:latin typeface="Merriweather"/>
              <a:ea typeface="Merriweather"/>
              <a:cs typeface="Merriweather"/>
              <a:sym typeface="Merriweather"/>
            </a:endParaRPr>
          </a:p>
        </p:txBody>
      </p:sp>
      <p:sp>
        <p:nvSpPr>
          <p:cNvPr id="267" name="Google Shape;267;p46"/>
          <p:cNvSpPr txBox="1">
            <a:spLocks noGrp="1"/>
          </p:cNvSpPr>
          <p:nvPr>
            <p:ph type="body" idx="2"/>
          </p:nvPr>
        </p:nvSpPr>
        <p:spPr>
          <a:xfrm>
            <a:off x="4832400" y="1505700"/>
            <a:ext cx="3999900" cy="3700500"/>
          </a:xfrm>
          <a:prstGeom prst="rect">
            <a:avLst/>
          </a:prstGeom>
        </p:spPr>
        <p:txBody>
          <a:bodyPr spcFirstLastPara="1" wrap="square" lIns="91425" tIns="91425" rIns="91425" bIns="91425" anchor="t" anchorCtr="0">
            <a:noAutofit/>
          </a:bodyPr>
          <a:lstStyle/>
          <a:p>
            <a:pPr marL="228600" lvl="0" indent="0" algn="ctr" rtl="0">
              <a:lnSpc>
                <a:spcPct val="100000"/>
              </a:lnSpc>
              <a:spcBef>
                <a:spcPts val="1000"/>
              </a:spcBef>
              <a:spcAft>
                <a:spcPts val="0"/>
              </a:spcAft>
              <a:buNone/>
            </a:pPr>
            <a:r>
              <a:rPr lang="en" sz="2000" u="sng">
                <a:solidFill>
                  <a:srgbClr val="262626"/>
                </a:solidFill>
                <a:latin typeface="Merriweather"/>
                <a:ea typeface="Merriweather"/>
                <a:cs typeface="Merriweather"/>
                <a:sym typeface="Merriweather"/>
              </a:rPr>
              <a:t>Gas</a:t>
            </a:r>
            <a:endParaRPr sz="2000">
              <a:solidFill>
                <a:srgbClr val="262626"/>
              </a:solidFill>
              <a:latin typeface="Merriweather"/>
              <a:ea typeface="Merriweather"/>
              <a:cs typeface="Merriweather"/>
              <a:sym typeface="Merriweather"/>
            </a:endParaRPr>
          </a:p>
          <a:p>
            <a:pPr marL="457200" lvl="0" indent="-355600" algn="l" rtl="0">
              <a:lnSpc>
                <a:spcPct val="100000"/>
              </a:lnSpc>
              <a:spcBef>
                <a:spcPts val="1000"/>
              </a:spcBef>
              <a:spcAft>
                <a:spcPts val="0"/>
              </a:spcAft>
              <a:buClr>
                <a:srgbClr val="262626"/>
              </a:buClr>
              <a:buSzPts val="2000"/>
              <a:buFont typeface="Merriweather"/>
              <a:buChar char="●"/>
            </a:pPr>
            <a:r>
              <a:rPr lang="en" sz="2000">
                <a:solidFill>
                  <a:srgbClr val="262626"/>
                </a:solidFill>
                <a:latin typeface="Merriweather"/>
                <a:ea typeface="Merriweather"/>
                <a:cs typeface="Merriweather"/>
                <a:sym typeface="Merriweather"/>
              </a:rPr>
              <a:t>Particulate matter (PM 2.5) - twice as much</a:t>
            </a:r>
            <a:endParaRPr sz="2000">
              <a:solidFill>
                <a:srgbClr val="262626"/>
              </a:solidFill>
              <a:latin typeface="Merriweather"/>
              <a:ea typeface="Merriweather"/>
              <a:cs typeface="Merriweather"/>
              <a:sym typeface="Merriweather"/>
            </a:endParaRPr>
          </a:p>
          <a:p>
            <a:pPr marL="457200" lvl="0" indent="-355600" algn="l" rtl="0">
              <a:lnSpc>
                <a:spcPct val="100000"/>
              </a:lnSpc>
              <a:spcBef>
                <a:spcPts val="0"/>
              </a:spcBef>
              <a:spcAft>
                <a:spcPts val="0"/>
              </a:spcAft>
              <a:buClr>
                <a:srgbClr val="262626"/>
              </a:buClr>
              <a:buSzPts val="2000"/>
              <a:buFont typeface="Merriweather"/>
              <a:buChar char="●"/>
            </a:pPr>
            <a:r>
              <a:rPr lang="en" sz="2000">
                <a:solidFill>
                  <a:srgbClr val="262626"/>
                </a:solidFill>
                <a:latin typeface="Merriweather"/>
                <a:ea typeface="Merriweather"/>
                <a:cs typeface="Merriweather"/>
                <a:sym typeface="Merriweather"/>
              </a:rPr>
              <a:t>Carbon monoxide  (CO)</a:t>
            </a:r>
            <a:endParaRPr sz="2000">
              <a:solidFill>
                <a:srgbClr val="262626"/>
              </a:solidFill>
              <a:latin typeface="Merriweather"/>
              <a:ea typeface="Merriweather"/>
              <a:cs typeface="Merriweather"/>
              <a:sym typeface="Merriweather"/>
            </a:endParaRPr>
          </a:p>
          <a:p>
            <a:pPr marL="457200" lvl="0" indent="-355600" algn="l" rtl="0">
              <a:lnSpc>
                <a:spcPct val="100000"/>
              </a:lnSpc>
              <a:spcBef>
                <a:spcPts val="0"/>
              </a:spcBef>
              <a:spcAft>
                <a:spcPts val="0"/>
              </a:spcAft>
              <a:buClr>
                <a:srgbClr val="262626"/>
              </a:buClr>
              <a:buSzPts val="2000"/>
              <a:buFont typeface="Merriweather"/>
              <a:buChar char="●"/>
            </a:pPr>
            <a:r>
              <a:rPr lang="en" sz="2000">
                <a:solidFill>
                  <a:srgbClr val="262626"/>
                </a:solidFill>
                <a:latin typeface="Merriweather"/>
                <a:ea typeface="Merriweather"/>
                <a:cs typeface="Merriweather"/>
                <a:sym typeface="Merriweather"/>
              </a:rPr>
              <a:t>Nitrogen dioxide  (NO2)</a:t>
            </a:r>
            <a:endParaRPr sz="2000">
              <a:solidFill>
                <a:srgbClr val="262626"/>
              </a:solidFill>
              <a:latin typeface="Merriweather"/>
              <a:ea typeface="Merriweather"/>
              <a:cs typeface="Merriweather"/>
              <a:sym typeface="Merriweather"/>
            </a:endParaRPr>
          </a:p>
          <a:p>
            <a:pPr marL="457200" lvl="0" indent="-355600" algn="l" rtl="0">
              <a:lnSpc>
                <a:spcPct val="100000"/>
              </a:lnSpc>
              <a:spcBef>
                <a:spcPts val="0"/>
              </a:spcBef>
              <a:spcAft>
                <a:spcPts val="0"/>
              </a:spcAft>
              <a:buClr>
                <a:srgbClr val="262626"/>
              </a:buClr>
              <a:buSzPts val="2000"/>
              <a:buFont typeface="Merriweather"/>
              <a:buChar char="●"/>
            </a:pPr>
            <a:r>
              <a:rPr lang="en" sz="2000">
                <a:solidFill>
                  <a:srgbClr val="262626"/>
                </a:solidFill>
                <a:latin typeface="Merriweather"/>
                <a:ea typeface="Merriweather"/>
                <a:cs typeface="Merriweather"/>
                <a:sym typeface="Merriweather"/>
              </a:rPr>
              <a:t>Formaldehyde</a:t>
            </a:r>
            <a:endParaRPr sz="2000">
              <a:solidFill>
                <a:srgbClr val="262626"/>
              </a:solidFill>
              <a:latin typeface="Merriweather"/>
              <a:ea typeface="Merriweather"/>
              <a:cs typeface="Merriweather"/>
              <a:sym typeface="Merriweather"/>
            </a:endParaRPr>
          </a:p>
          <a:p>
            <a:pPr marL="457200" lvl="0" indent="-355600" algn="l" rtl="0">
              <a:lnSpc>
                <a:spcPct val="100000"/>
              </a:lnSpc>
              <a:spcBef>
                <a:spcPts val="0"/>
              </a:spcBef>
              <a:spcAft>
                <a:spcPts val="0"/>
              </a:spcAft>
              <a:buClr>
                <a:srgbClr val="262626"/>
              </a:buClr>
              <a:buSzPts val="2000"/>
              <a:buFont typeface="Merriweather"/>
              <a:buChar char="●"/>
            </a:pPr>
            <a:r>
              <a:rPr lang="en" sz="2000">
                <a:solidFill>
                  <a:srgbClr val="262626"/>
                </a:solidFill>
                <a:latin typeface="Merriweather"/>
                <a:ea typeface="Merriweather"/>
                <a:cs typeface="Merriweather"/>
                <a:sym typeface="Merriweather"/>
              </a:rPr>
              <a:t>Benzene and other carcinogens in </a:t>
            </a:r>
            <a:r>
              <a:rPr lang="en" sz="2000" u="sng">
                <a:solidFill>
                  <a:srgbClr val="262626"/>
                </a:solidFill>
                <a:latin typeface="Merriweather"/>
                <a:ea typeface="Merriweather"/>
                <a:cs typeface="Merriweather"/>
                <a:sym typeface="Merriweather"/>
              </a:rPr>
              <a:t>unburned</a:t>
            </a:r>
            <a:r>
              <a:rPr lang="en" sz="2000">
                <a:solidFill>
                  <a:srgbClr val="262626"/>
                </a:solidFill>
                <a:latin typeface="Merriweather"/>
                <a:ea typeface="Merriweather"/>
                <a:cs typeface="Merriweather"/>
                <a:sym typeface="Merriweather"/>
              </a:rPr>
              <a:t> gas (leaks)</a:t>
            </a:r>
            <a:endParaRPr sz="2000">
              <a:solidFill>
                <a:srgbClr val="262626"/>
              </a:solidFill>
              <a:latin typeface="Merriweather"/>
              <a:ea typeface="Merriweather"/>
              <a:cs typeface="Merriweather"/>
              <a:sym typeface="Merriweathe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9"/>
          <p:cNvSpPr txBox="1">
            <a:spLocks noGrp="1"/>
          </p:cNvSpPr>
          <p:nvPr>
            <p:ph type="title"/>
          </p:nvPr>
        </p:nvSpPr>
        <p:spPr>
          <a:xfrm>
            <a:off x="311700" y="259400"/>
            <a:ext cx="8520600" cy="822900"/>
          </a:xfrm>
          <a:prstGeom prst="rect">
            <a:avLst/>
          </a:prstGeom>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Clr>
                <a:schemeClr val="accent4"/>
              </a:buClr>
              <a:buSzPct val="77777"/>
              <a:buFont typeface="Calibri"/>
              <a:buNone/>
            </a:pPr>
            <a:r>
              <a:rPr lang="en">
                <a:latin typeface="Proxima Nova Semibold"/>
                <a:ea typeface="Proxima Nova Semibold"/>
                <a:cs typeface="Proxima Nova Semibold"/>
                <a:sym typeface="Proxima Nova Semibold"/>
              </a:rPr>
              <a:t>Nitrogen dioxide reaches levels in the bedroom (blue line) which would be illegal outdoors</a:t>
            </a:r>
            <a:endParaRPr sz="3600">
              <a:latin typeface="Proxima Nova Semibold"/>
              <a:ea typeface="Proxima Nova Semibold"/>
              <a:cs typeface="Proxima Nova Semibold"/>
              <a:sym typeface="Proxima Nova Semibold"/>
            </a:endParaRPr>
          </a:p>
          <a:p>
            <a:pPr marL="0" lvl="0" indent="0" algn="l" rtl="0">
              <a:spcBef>
                <a:spcPts val="0"/>
              </a:spcBef>
              <a:spcAft>
                <a:spcPts val="0"/>
              </a:spcAft>
              <a:buNone/>
            </a:pPr>
            <a:endParaRPr/>
          </a:p>
        </p:txBody>
      </p:sp>
      <p:pic>
        <p:nvPicPr>
          <p:cNvPr id="287" name="Google Shape;287;p49"/>
          <p:cNvPicPr preferRelativeResize="0">
            <a:picLocks noGrp="1"/>
          </p:cNvPicPr>
          <p:nvPr>
            <p:ph type="body" idx="1"/>
          </p:nvPr>
        </p:nvPicPr>
        <p:blipFill rotWithShape="1">
          <a:blip r:embed="rId3">
            <a:alphaModFix/>
          </a:blip>
          <a:srcRect/>
          <a:stretch/>
        </p:blipFill>
        <p:spPr>
          <a:xfrm>
            <a:off x="1594350" y="1365725"/>
            <a:ext cx="5955300" cy="3186300"/>
          </a:xfrm>
          <a:prstGeom prst="rect">
            <a:avLst/>
          </a:prstGeom>
          <a:noFill/>
          <a:ln>
            <a:noFill/>
          </a:ln>
        </p:spPr>
      </p:pic>
      <p:sp>
        <p:nvSpPr>
          <p:cNvPr id="288" name="Google Shape;288;p49"/>
          <p:cNvSpPr txBox="1">
            <a:spLocks noGrp="1"/>
          </p:cNvSpPr>
          <p:nvPr>
            <p:ph type="body" idx="1"/>
          </p:nvPr>
        </p:nvSpPr>
        <p:spPr>
          <a:xfrm>
            <a:off x="219775" y="4687275"/>
            <a:ext cx="8562000" cy="338700"/>
          </a:xfrm>
          <a:prstGeom prst="rect">
            <a:avLst/>
          </a:prstGeom>
        </p:spPr>
        <p:txBody>
          <a:bodyPr spcFirstLastPara="1" wrap="square" lIns="91425" tIns="91425" rIns="91425" bIns="91425" anchor="t" anchorCtr="0">
            <a:noAutofit/>
          </a:bodyPr>
          <a:lstStyle/>
          <a:p>
            <a:pPr marL="0" lvl="0" indent="0" algn="l" rtl="0">
              <a:lnSpc>
                <a:spcPct val="100000"/>
              </a:lnSpc>
              <a:spcBef>
                <a:spcPts val="1600"/>
              </a:spcBef>
              <a:spcAft>
                <a:spcPts val="0"/>
              </a:spcAft>
              <a:buNone/>
            </a:pPr>
            <a:r>
              <a:rPr lang="en" sz="1000">
                <a:solidFill>
                  <a:srgbClr val="262626"/>
                </a:solidFill>
                <a:latin typeface="Merriweather Light"/>
                <a:ea typeface="Merriweather Light"/>
                <a:cs typeface="Merriweather Light"/>
                <a:sym typeface="Merriweather Light"/>
              </a:rPr>
              <a:t>Source: </a:t>
            </a:r>
            <a:r>
              <a:rPr lang="en" sz="1000" u="sng">
                <a:solidFill>
                  <a:schemeClr val="hlink"/>
                </a:solidFill>
                <a:latin typeface="Merriweather Light"/>
                <a:ea typeface="Merriweather Light"/>
                <a:cs typeface="Merriweather Light"/>
                <a:sym typeface="Merriweather Light"/>
                <a:hlinkClick r:id="rId4"/>
              </a:rPr>
              <a:t>https://newscenter.lbl.gov/2013/07/23/kitchens-can-produce-hazardous-levels-of-indoor-pollutants/</a:t>
            </a:r>
            <a:endParaRPr sz="1000">
              <a:solidFill>
                <a:srgbClr val="262626"/>
              </a:solidFill>
              <a:latin typeface="Merriweather Light"/>
              <a:ea typeface="Merriweather Light"/>
              <a:cs typeface="Merriweather Light"/>
              <a:sym typeface="Merriweather 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6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Reliability Myth: Gas in Outages</a:t>
            </a:r>
            <a:endParaRPr/>
          </a:p>
        </p:txBody>
      </p:sp>
      <p:sp>
        <p:nvSpPr>
          <p:cNvPr id="406" name="Google Shape;406;p66"/>
          <p:cNvSpPr txBox="1">
            <a:spLocks noGrp="1"/>
          </p:cNvSpPr>
          <p:nvPr>
            <p:ph type="body" idx="1"/>
          </p:nvPr>
        </p:nvSpPr>
        <p:spPr>
          <a:xfrm>
            <a:off x="0" y="1474600"/>
            <a:ext cx="6278400" cy="3762600"/>
          </a:xfrm>
          <a:prstGeom prst="rect">
            <a:avLst/>
          </a:prstGeom>
        </p:spPr>
        <p:txBody>
          <a:bodyPr spcFirstLastPara="1" wrap="square" lIns="91425" tIns="91425" rIns="91425" bIns="91425" anchor="t" anchorCtr="0">
            <a:normAutofit/>
          </a:bodyPr>
          <a:lstStyle/>
          <a:p>
            <a:pPr marL="457200" lvl="0" indent="-355600" algn="l" rtl="0">
              <a:spcBef>
                <a:spcPts val="0"/>
              </a:spcBef>
              <a:spcAft>
                <a:spcPts val="0"/>
              </a:spcAft>
              <a:buClr>
                <a:schemeClr val="lt2"/>
              </a:buClr>
              <a:buSzPts val="2000"/>
              <a:buChar char="●"/>
            </a:pPr>
            <a:r>
              <a:rPr lang="en" sz="2000">
                <a:solidFill>
                  <a:schemeClr val="lt2"/>
                </a:solidFill>
              </a:rPr>
              <a:t>Utilities often market gas a backup during power outages </a:t>
            </a:r>
            <a:endParaRPr sz="2000">
              <a:solidFill>
                <a:schemeClr val="lt2"/>
              </a:solidFill>
            </a:endParaRPr>
          </a:p>
          <a:p>
            <a:pPr marL="457200" lvl="0" indent="-355600" algn="l" rtl="0">
              <a:spcBef>
                <a:spcPts val="0"/>
              </a:spcBef>
              <a:spcAft>
                <a:spcPts val="0"/>
              </a:spcAft>
              <a:buClr>
                <a:schemeClr val="lt2"/>
              </a:buClr>
              <a:buSzPts val="2000"/>
              <a:buChar char="●"/>
            </a:pPr>
            <a:r>
              <a:rPr lang="en" sz="2000">
                <a:solidFill>
                  <a:schemeClr val="lt2"/>
                </a:solidFill>
              </a:rPr>
              <a:t>But many modern gas furnaces, water heaters, and stoves still need electricity for ignition, fans, controls </a:t>
            </a:r>
            <a:endParaRPr sz="2000">
              <a:solidFill>
                <a:schemeClr val="lt2"/>
              </a:solidFill>
            </a:endParaRPr>
          </a:p>
          <a:p>
            <a:pPr marL="457200" lvl="0" indent="-355600" algn="l" rtl="0">
              <a:spcBef>
                <a:spcPts val="0"/>
              </a:spcBef>
              <a:spcAft>
                <a:spcPts val="0"/>
              </a:spcAft>
              <a:buClr>
                <a:schemeClr val="lt2"/>
              </a:buClr>
              <a:buSzPts val="2000"/>
              <a:buChar char="●"/>
            </a:pPr>
            <a:r>
              <a:rPr lang="en" sz="2000">
                <a:solidFill>
                  <a:schemeClr val="lt2"/>
                </a:solidFill>
              </a:rPr>
              <a:t>Outages are often caused by climate disasters (</a:t>
            </a:r>
            <a:r>
              <a:rPr lang="en" sz="2000"/>
              <a:t>heat waves, Ice storms, wildfires</a:t>
            </a:r>
            <a:r>
              <a:rPr lang="en" sz="2000">
                <a:solidFill>
                  <a:schemeClr val="lt2"/>
                </a:solidFill>
              </a:rPr>
              <a:t>) </a:t>
            </a:r>
            <a:endParaRPr sz="2000">
              <a:solidFill>
                <a:schemeClr val="lt2"/>
              </a:solidFill>
            </a:endParaRPr>
          </a:p>
          <a:p>
            <a:pPr marL="457200" lvl="0" indent="-355600" algn="l" rtl="0">
              <a:spcBef>
                <a:spcPts val="0"/>
              </a:spcBef>
              <a:spcAft>
                <a:spcPts val="0"/>
              </a:spcAft>
              <a:buClr>
                <a:schemeClr val="lt2"/>
              </a:buClr>
              <a:buSzPts val="2000"/>
              <a:buChar char="●"/>
            </a:pPr>
            <a:r>
              <a:rPr lang="en" sz="2000">
                <a:solidFill>
                  <a:schemeClr val="lt2"/>
                </a:solidFill>
              </a:rPr>
              <a:t>Depending on gas keeps us locked into the same system that’s driving the crises causing the outages </a:t>
            </a:r>
            <a:endParaRPr sz="2000">
              <a:solidFill>
                <a:schemeClr val="lt2"/>
              </a:solidFill>
            </a:endParaRPr>
          </a:p>
        </p:txBody>
      </p:sp>
      <p:pic>
        <p:nvPicPr>
          <p:cNvPr id="407" name="Google Shape;407;p66"/>
          <p:cNvPicPr preferRelativeResize="0"/>
          <p:nvPr/>
        </p:nvPicPr>
        <p:blipFill>
          <a:blip r:embed="rId3">
            <a:alphaModFix/>
          </a:blip>
          <a:stretch>
            <a:fillRect/>
          </a:stretch>
        </p:blipFill>
        <p:spPr>
          <a:xfrm>
            <a:off x="6574800" y="1474600"/>
            <a:ext cx="2330977" cy="1748225"/>
          </a:xfrm>
          <a:prstGeom prst="rect">
            <a:avLst/>
          </a:prstGeom>
          <a:noFill/>
          <a:ln>
            <a:noFill/>
          </a:ln>
        </p:spPr>
      </p:pic>
      <p:pic>
        <p:nvPicPr>
          <p:cNvPr id="408" name="Google Shape;408;p66"/>
          <p:cNvPicPr preferRelativeResize="0"/>
          <p:nvPr/>
        </p:nvPicPr>
        <p:blipFill>
          <a:blip r:embed="rId4">
            <a:alphaModFix/>
          </a:blip>
          <a:stretch>
            <a:fillRect/>
          </a:stretch>
        </p:blipFill>
        <p:spPr>
          <a:xfrm>
            <a:off x="6385492" y="3439325"/>
            <a:ext cx="2709594" cy="1524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6"/>
          <p:cNvSpPr txBox="1">
            <a:spLocks noGrp="1"/>
          </p:cNvSpPr>
          <p:nvPr>
            <p:ph type="title"/>
          </p:nvPr>
        </p:nvSpPr>
        <p:spPr>
          <a:xfrm>
            <a:off x="363325" y="1568300"/>
            <a:ext cx="3127500" cy="145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4900">
                <a:solidFill>
                  <a:schemeClr val="accent1"/>
                </a:solidFill>
                <a:latin typeface="Proxima Nova Semibold"/>
                <a:ea typeface="Proxima Nova Semibold"/>
                <a:cs typeface="Proxima Nova Semibold"/>
                <a:sym typeface="Proxima Nova Semibold"/>
              </a:rPr>
              <a:t>Agenda</a:t>
            </a:r>
            <a:endParaRPr sz="4900">
              <a:solidFill>
                <a:schemeClr val="accent1"/>
              </a:solidFill>
              <a:latin typeface="Proxima Nova Semibold"/>
              <a:ea typeface="Proxima Nova Semibold"/>
              <a:cs typeface="Proxima Nova Semibold"/>
              <a:sym typeface="Proxima Nova Semibold"/>
            </a:endParaRPr>
          </a:p>
        </p:txBody>
      </p:sp>
      <p:sp>
        <p:nvSpPr>
          <p:cNvPr id="116" name="Google Shape;116;p26"/>
          <p:cNvSpPr txBox="1"/>
          <p:nvPr/>
        </p:nvSpPr>
        <p:spPr>
          <a:xfrm>
            <a:off x="3885150" y="778600"/>
            <a:ext cx="45300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chemeClr val="dk2"/>
              </a:solidFill>
              <a:latin typeface="Proxima Nova Semibold"/>
              <a:ea typeface="Proxima Nova Semibold"/>
              <a:cs typeface="Proxima Nova Semibold"/>
              <a:sym typeface="Proxima Nova Semibold"/>
            </a:endParaRPr>
          </a:p>
        </p:txBody>
      </p:sp>
      <p:sp>
        <p:nvSpPr>
          <p:cNvPr id="117" name="Google Shape;117;p26"/>
          <p:cNvSpPr txBox="1"/>
          <p:nvPr/>
        </p:nvSpPr>
        <p:spPr>
          <a:xfrm>
            <a:off x="3754900" y="778600"/>
            <a:ext cx="5319900" cy="40302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chemeClr val="dk2"/>
              </a:buClr>
              <a:buSzPts val="2500"/>
              <a:buFont typeface="Proxima Nova Semibold"/>
              <a:buChar char="●"/>
            </a:pPr>
            <a:r>
              <a:rPr lang="en" sz="2500" dirty="0">
                <a:solidFill>
                  <a:schemeClr val="dk2"/>
                </a:solidFill>
                <a:latin typeface="Proxima Nova Semibold"/>
                <a:ea typeface="Proxima Nova Semibold"/>
                <a:cs typeface="Proxima Nova Semibold"/>
                <a:sym typeface="Proxima Nova Semibold"/>
              </a:rPr>
              <a:t>Intros</a:t>
            </a:r>
            <a:endParaRPr sz="2500" dirty="0">
              <a:solidFill>
                <a:schemeClr val="dk2"/>
              </a:solidFill>
              <a:latin typeface="Proxima Nova Semibold"/>
              <a:ea typeface="Proxima Nova Semibold"/>
              <a:cs typeface="Proxima Nova Semibold"/>
              <a:sym typeface="Proxima Nova Semibold"/>
            </a:endParaRPr>
          </a:p>
          <a:p>
            <a:pPr marL="457200" lvl="0" indent="-387350" algn="l" rtl="0">
              <a:spcBef>
                <a:spcPts val="1000"/>
              </a:spcBef>
              <a:spcAft>
                <a:spcPts val="0"/>
              </a:spcAft>
              <a:buClr>
                <a:schemeClr val="dk2"/>
              </a:buClr>
              <a:buSzPts val="2500"/>
              <a:buFont typeface="Proxima Nova Semibold"/>
              <a:buChar char="●"/>
            </a:pPr>
            <a:r>
              <a:rPr lang="en" sz="2500" dirty="0">
                <a:solidFill>
                  <a:schemeClr val="dk2"/>
                </a:solidFill>
                <a:latin typeface="Proxima Nova Semibold"/>
                <a:ea typeface="Proxima Nova Semibold"/>
                <a:cs typeface="Proxima Nova Semibold"/>
                <a:sym typeface="Proxima Nova Semibold"/>
              </a:rPr>
              <a:t>Methane is Bad for your HEALTH</a:t>
            </a:r>
            <a:endParaRPr sz="2500" dirty="0">
              <a:solidFill>
                <a:schemeClr val="dk2"/>
              </a:solidFill>
              <a:latin typeface="Proxima Nova Semibold"/>
              <a:ea typeface="Proxima Nova Semibold"/>
              <a:cs typeface="Proxima Nova Semibold"/>
              <a:sym typeface="Proxima Nova Semibold"/>
            </a:endParaRPr>
          </a:p>
          <a:p>
            <a:pPr marL="457200" lvl="0" indent="-387350" algn="l" rtl="0">
              <a:spcBef>
                <a:spcPts val="1000"/>
              </a:spcBef>
              <a:spcAft>
                <a:spcPts val="0"/>
              </a:spcAft>
              <a:buClr>
                <a:schemeClr val="dk2"/>
              </a:buClr>
              <a:buSzPts val="2500"/>
              <a:buFont typeface="Proxima Nova Semibold"/>
              <a:buChar char="●"/>
            </a:pPr>
            <a:r>
              <a:rPr lang="en" sz="2500" dirty="0">
                <a:solidFill>
                  <a:schemeClr val="dk2"/>
                </a:solidFill>
                <a:latin typeface="Proxima Nova Semibold"/>
                <a:ea typeface="Proxima Nova Semibold"/>
                <a:cs typeface="Proxima Nova Semibold"/>
                <a:sym typeface="Proxima Nova Semibold"/>
              </a:rPr>
              <a:t>Methane is Bad for your WALLET</a:t>
            </a:r>
            <a:endParaRPr sz="2500" dirty="0">
              <a:solidFill>
                <a:schemeClr val="dk2"/>
              </a:solidFill>
              <a:latin typeface="Proxima Nova Semibold"/>
              <a:ea typeface="Proxima Nova Semibold"/>
              <a:cs typeface="Proxima Nova Semibold"/>
              <a:sym typeface="Proxima Nova Semibold"/>
            </a:endParaRPr>
          </a:p>
          <a:p>
            <a:pPr marL="457200" lvl="0" indent="-387350" algn="l" rtl="0">
              <a:spcBef>
                <a:spcPts val="1000"/>
              </a:spcBef>
              <a:spcAft>
                <a:spcPts val="0"/>
              </a:spcAft>
              <a:buClr>
                <a:schemeClr val="dk2"/>
              </a:buClr>
              <a:buSzPts val="2500"/>
              <a:buFont typeface="Proxima Nova Semibold"/>
              <a:buChar char="●"/>
            </a:pPr>
            <a:r>
              <a:rPr lang="en" sz="2500" dirty="0">
                <a:solidFill>
                  <a:schemeClr val="dk2"/>
                </a:solidFill>
                <a:latin typeface="Proxima Nova Semibold"/>
                <a:ea typeface="Proxima Nova Semibold"/>
                <a:cs typeface="Proxima Nova Semibold"/>
                <a:sym typeface="Proxima Nova Semibold"/>
              </a:rPr>
              <a:t>Methane is Bad for the CLIMATE</a:t>
            </a:r>
            <a:endParaRPr sz="2500" dirty="0">
              <a:solidFill>
                <a:schemeClr val="dk2"/>
              </a:solidFill>
              <a:latin typeface="Proxima Nova Semibold"/>
              <a:ea typeface="Proxima Nova Semibold"/>
              <a:cs typeface="Proxima Nova Semibold"/>
              <a:sym typeface="Proxima Nova Semibold"/>
            </a:endParaRPr>
          </a:p>
          <a:p>
            <a:pPr marL="457200" lvl="0" indent="-387350" algn="l" rtl="0">
              <a:spcBef>
                <a:spcPts val="1000"/>
              </a:spcBef>
              <a:spcAft>
                <a:spcPts val="0"/>
              </a:spcAft>
              <a:buClr>
                <a:schemeClr val="dk2"/>
              </a:buClr>
              <a:buSzPts val="2500"/>
              <a:buFont typeface="Proxima Nova Semibold"/>
              <a:buChar char="●"/>
            </a:pPr>
            <a:r>
              <a:rPr lang="en-US" sz="2500" dirty="0">
                <a:solidFill>
                  <a:schemeClr val="dk2"/>
                </a:solidFill>
                <a:latin typeface="Proxima Nova Semibold"/>
                <a:ea typeface="Proxima Nova Semibold"/>
                <a:cs typeface="Proxima Nova Semibold"/>
                <a:sym typeface="Proxima Nova Semibold"/>
              </a:rPr>
              <a:t>What</a:t>
            </a:r>
            <a:r>
              <a:rPr lang="en" sz="2500" dirty="0">
                <a:solidFill>
                  <a:schemeClr val="dk2"/>
                </a:solidFill>
                <a:latin typeface="Proxima Nova Semibold"/>
                <a:ea typeface="Proxima Nova Semibold"/>
                <a:cs typeface="Proxima Nova Semibold"/>
                <a:sym typeface="Proxima Nova Semibold"/>
              </a:rPr>
              <a:t> are the Solutions? </a:t>
            </a:r>
            <a:endParaRPr sz="2500" dirty="0">
              <a:solidFill>
                <a:schemeClr val="dk2"/>
              </a:solidFill>
              <a:latin typeface="Proxima Nova Semibold"/>
              <a:ea typeface="Proxima Nova Semibold"/>
              <a:cs typeface="Proxima Nova Semibold"/>
              <a:sym typeface="Proxima Nova Semibold"/>
            </a:endParaRPr>
          </a:p>
          <a:p>
            <a:pPr marL="457200" lvl="0" indent="-387350" algn="l" rtl="0">
              <a:spcBef>
                <a:spcPts val="1000"/>
              </a:spcBef>
              <a:spcAft>
                <a:spcPts val="1000"/>
              </a:spcAft>
              <a:buClr>
                <a:schemeClr val="dk2"/>
              </a:buClr>
              <a:buSzPts val="2500"/>
              <a:buFont typeface="Proxima Nova Semibold"/>
              <a:buChar char="●"/>
            </a:pPr>
            <a:r>
              <a:rPr lang="en" sz="2500" dirty="0">
                <a:solidFill>
                  <a:schemeClr val="dk2"/>
                </a:solidFill>
                <a:latin typeface="Proxima Nova Semibold"/>
                <a:ea typeface="Proxima Nova Semibold"/>
                <a:cs typeface="Proxima Nova Semibold"/>
                <a:sym typeface="Proxima Nova Semibold"/>
              </a:rPr>
              <a:t>Take Action</a:t>
            </a:r>
            <a:endParaRPr sz="2500" dirty="0">
              <a:solidFill>
                <a:schemeClr val="dk2"/>
              </a:solidFill>
              <a:latin typeface="Proxima Nova Semibold"/>
              <a:ea typeface="Proxima Nova Semibold"/>
              <a:cs typeface="Proxima Nova Semibold"/>
              <a:sym typeface="Proxima Nova Semi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3"/>
          <p:cNvSpPr txBox="1">
            <a:spLocks noGrp="1"/>
          </p:cNvSpPr>
          <p:nvPr>
            <p:ph type="title"/>
          </p:nvPr>
        </p:nvSpPr>
        <p:spPr>
          <a:xfrm>
            <a:off x="818357" y="798600"/>
            <a:ext cx="3575843" cy="35463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4000" dirty="0">
                <a:latin typeface="Proxima Nova Semibold"/>
                <a:ea typeface="Proxima Nova Semibold"/>
                <a:cs typeface="Proxima Nova Semibold"/>
                <a:sym typeface="Proxima Nova Semibold"/>
              </a:rPr>
              <a:t>Methane is Bad for </a:t>
            </a:r>
            <a:endParaRPr sz="4000" dirty="0">
              <a:latin typeface="Proxima Nova Semibold"/>
              <a:ea typeface="Proxima Nova Semibold"/>
              <a:cs typeface="Proxima Nova Semibold"/>
              <a:sym typeface="Proxima Nova Semibold"/>
            </a:endParaRPr>
          </a:p>
          <a:p>
            <a:pPr marL="0" lvl="0" indent="0" algn="l" rtl="0">
              <a:spcBef>
                <a:spcPts val="0"/>
              </a:spcBef>
              <a:spcAft>
                <a:spcPts val="0"/>
              </a:spcAft>
              <a:buNone/>
            </a:pPr>
            <a:r>
              <a:rPr lang="en" sz="4000" dirty="0">
                <a:latin typeface="Proxima Nova Semibold"/>
                <a:ea typeface="Proxima Nova Semibold"/>
                <a:cs typeface="Proxima Nova Semibold"/>
                <a:sym typeface="Proxima Nova Semibold"/>
              </a:rPr>
              <a:t>our Wallets.</a:t>
            </a:r>
            <a:endParaRPr sz="4000" dirty="0">
              <a:latin typeface="Proxima Nova Semibold"/>
              <a:ea typeface="Proxima Nova Semibold"/>
              <a:cs typeface="Proxima Nova Semibold"/>
              <a:sym typeface="Proxima Nova Semibold"/>
            </a:endParaRPr>
          </a:p>
        </p:txBody>
      </p:sp>
      <p:pic>
        <p:nvPicPr>
          <p:cNvPr id="2" name="Picture 1">
            <a:extLst>
              <a:ext uri="{FF2B5EF4-FFF2-40B4-BE49-F238E27FC236}">
                <a16:creationId xmlns:a16="http://schemas.microsoft.com/office/drawing/2014/main" id="{1CFC47B1-2AB7-3E52-D192-1DCF9E7E11A1}"/>
              </a:ext>
            </a:extLst>
          </p:cNvPr>
          <p:cNvPicPr>
            <a:picLocks noChangeAspect="1"/>
          </p:cNvPicPr>
          <p:nvPr/>
        </p:nvPicPr>
        <p:blipFill>
          <a:blip r:embed="rId3"/>
          <a:stretch>
            <a:fillRect/>
          </a:stretch>
        </p:blipFill>
        <p:spPr>
          <a:xfrm>
            <a:off x="4458776" y="879963"/>
            <a:ext cx="4480948" cy="3383573"/>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4"/>
          <p:cNvSpPr txBox="1"/>
          <p:nvPr/>
        </p:nvSpPr>
        <p:spPr>
          <a:xfrm>
            <a:off x="311725" y="1505693"/>
            <a:ext cx="5480100" cy="3301500"/>
          </a:xfrm>
          <a:prstGeom prst="rect">
            <a:avLst/>
          </a:prstGeom>
          <a:noFill/>
          <a:ln>
            <a:noFill/>
          </a:ln>
        </p:spPr>
        <p:txBody>
          <a:bodyPr spcFirstLastPara="1" wrap="square" lIns="98100" tIns="98100" rIns="98100" bIns="98100" anchor="t" anchorCtr="0">
            <a:normAutofit fontScale="92500" lnSpcReduction="20000"/>
          </a:bodyPr>
          <a:lstStyle/>
          <a:p>
            <a:pPr marL="0" lvl="0" indent="0" algn="l" rtl="0">
              <a:lnSpc>
                <a:spcPct val="115000"/>
              </a:lnSpc>
              <a:spcBef>
                <a:spcPts val="0"/>
              </a:spcBef>
              <a:spcAft>
                <a:spcPts val="0"/>
              </a:spcAft>
              <a:buNone/>
            </a:pPr>
            <a:r>
              <a:rPr lang="en" sz="1800" b="1" dirty="0">
                <a:solidFill>
                  <a:srgbClr val="2CAAE0"/>
                </a:solidFill>
                <a:latin typeface="Roboto"/>
                <a:ea typeface="Roboto"/>
                <a:cs typeface="Roboto"/>
                <a:sym typeface="Roboto"/>
              </a:rPr>
              <a:t>Methane is getting more expensive - and it’s raising all of our energy bills.</a:t>
            </a:r>
            <a:endParaRPr sz="1800" b="1" dirty="0">
              <a:solidFill>
                <a:srgbClr val="2CAAE0"/>
              </a:solidFill>
              <a:latin typeface="Roboto"/>
              <a:ea typeface="Roboto"/>
              <a:cs typeface="Roboto"/>
              <a:sym typeface="Roboto"/>
            </a:endParaRPr>
          </a:p>
          <a:p>
            <a:pPr marL="367981" lvl="0" indent="-270875" algn="l" rtl="0">
              <a:lnSpc>
                <a:spcPct val="115000"/>
              </a:lnSpc>
              <a:spcBef>
                <a:spcPts val="1288"/>
              </a:spcBef>
              <a:spcAft>
                <a:spcPts val="0"/>
              </a:spcAft>
              <a:buClr>
                <a:srgbClr val="000000"/>
              </a:buClr>
              <a:buSzPts val="1368"/>
              <a:buFont typeface="Roboto"/>
              <a:buChar char="●"/>
            </a:pPr>
            <a:r>
              <a:rPr lang="en" sz="1800" dirty="0">
                <a:solidFill>
                  <a:srgbClr val="000000"/>
                </a:solidFill>
                <a:latin typeface="Roboto"/>
                <a:ea typeface="Roboto"/>
                <a:cs typeface="Roboto"/>
                <a:sym typeface="Roboto"/>
              </a:rPr>
              <a:t>In 2022, Oregon’s three major gas utilities increased rates by 18-25% because the wholesale price of natural gas spiked.</a:t>
            </a:r>
          </a:p>
          <a:p>
            <a:pPr marL="367981" lvl="0" indent="-270875" algn="l" rtl="0">
              <a:lnSpc>
                <a:spcPct val="115000"/>
              </a:lnSpc>
              <a:spcBef>
                <a:spcPts val="1288"/>
              </a:spcBef>
              <a:spcAft>
                <a:spcPts val="0"/>
              </a:spcAft>
              <a:buClr>
                <a:srgbClr val="000000"/>
              </a:buClr>
              <a:buSzPts val="1368"/>
              <a:buFont typeface="Roboto"/>
              <a:buChar char="●"/>
            </a:pPr>
            <a:r>
              <a:rPr lang="en" sz="1800" dirty="0">
                <a:solidFill>
                  <a:srgbClr val="000000"/>
                </a:solidFill>
                <a:latin typeface="Roboto"/>
                <a:ea typeface="Roboto"/>
                <a:cs typeface="Roboto"/>
                <a:sym typeface="Roboto"/>
              </a:rPr>
              <a:t>Jump in price from 2021 to 2025 is 38%</a:t>
            </a:r>
          </a:p>
          <a:p>
            <a:pPr marL="367981" lvl="0" indent="-270875" algn="l" rtl="0">
              <a:lnSpc>
                <a:spcPct val="115000"/>
              </a:lnSpc>
              <a:spcBef>
                <a:spcPts val="1288"/>
              </a:spcBef>
              <a:spcAft>
                <a:spcPts val="0"/>
              </a:spcAft>
              <a:buClr>
                <a:srgbClr val="000000"/>
              </a:buClr>
              <a:buSzPts val="1368"/>
              <a:buFont typeface="Roboto"/>
              <a:buChar char="●"/>
            </a:pPr>
            <a:r>
              <a:rPr lang="en" sz="1800" dirty="0">
                <a:latin typeface="Roboto"/>
                <a:ea typeface="Roboto"/>
                <a:cs typeface="Roboto"/>
                <a:sym typeface="Roboto"/>
              </a:rPr>
              <a:t>Having 2 utility bills raises cost</a:t>
            </a:r>
            <a:endParaRPr sz="1800" dirty="0">
              <a:solidFill>
                <a:srgbClr val="000000"/>
              </a:solidFill>
              <a:latin typeface="Roboto"/>
              <a:ea typeface="Roboto"/>
              <a:cs typeface="Roboto"/>
              <a:sym typeface="Roboto"/>
            </a:endParaRPr>
          </a:p>
          <a:p>
            <a:pPr>
              <a:lnSpc>
                <a:spcPct val="115000"/>
              </a:lnSpc>
              <a:spcBef>
                <a:spcPts val="1288"/>
              </a:spcBef>
            </a:pPr>
            <a:r>
              <a:rPr lang="en-US" sz="1800" b="1" dirty="0">
                <a:solidFill>
                  <a:srgbClr val="2CAAE0"/>
                </a:solidFill>
                <a:latin typeface="Roboto"/>
                <a:ea typeface="Roboto"/>
                <a:cs typeface="Roboto"/>
                <a:sym typeface="Roboto"/>
              </a:rPr>
              <a:t>Investing </a:t>
            </a:r>
            <a:r>
              <a:rPr lang="en-US" sz="1800" b="1" dirty="0" err="1">
                <a:solidFill>
                  <a:srgbClr val="2CAAE0"/>
                </a:solidFill>
                <a:latin typeface="Roboto"/>
                <a:ea typeface="Roboto"/>
                <a:cs typeface="Roboto"/>
                <a:sym typeface="Roboto"/>
              </a:rPr>
              <a:t>longerm</a:t>
            </a:r>
            <a:r>
              <a:rPr lang="en-US" sz="1800" b="1" dirty="0">
                <a:solidFill>
                  <a:srgbClr val="2CAAE0"/>
                </a:solidFill>
                <a:latin typeface="Roboto"/>
                <a:ea typeface="Roboto"/>
                <a:cs typeface="Roboto"/>
                <a:sym typeface="Roboto"/>
              </a:rPr>
              <a:t> in more methane infrastructure locks us into high costs for decades to come.</a:t>
            </a:r>
          </a:p>
          <a:p>
            <a:pPr marL="0" lvl="0" indent="0" algn="l" rtl="0">
              <a:lnSpc>
                <a:spcPct val="115000"/>
              </a:lnSpc>
              <a:spcBef>
                <a:spcPts val="1288"/>
              </a:spcBef>
              <a:spcAft>
                <a:spcPts val="0"/>
              </a:spcAft>
              <a:buNone/>
            </a:pPr>
            <a:endParaRPr sz="1368" dirty="0">
              <a:solidFill>
                <a:srgbClr val="000000"/>
              </a:solidFill>
              <a:latin typeface="Roboto"/>
              <a:ea typeface="Roboto"/>
              <a:cs typeface="Roboto"/>
              <a:sym typeface="Roboto"/>
            </a:endParaRPr>
          </a:p>
        </p:txBody>
      </p:sp>
      <p:pic>
        <p:nvPicPr>
          <p:cNvPr id="322" name="Google Shape;322;p54" title="Rate Increase Graphic.png"/>
          <p:cNvPicPr preferRelativeResize="0"/>
          <p:nvPr/>
        </p:nvPicPr>
        <p:blipFill rotWithShape="1">
          <a:blip r:embed="rId3">
            <a:alphaModFix/>
          </a:blip>
          <a:srcRect t="4212" b="4212"/>
          <a:stretch/>
        </p:blipFill>
        <p:spPr>
          <a:xfrm>
            <a:off x="6310675" y="1345075"/>
            <a:ext cx="2521653" cy="3462124"/>
          </a:xfrm>
          <a:prstGeom prst="rect">
            <a:avLst/>
          </a:prstGeom>
          <a:noFill/>
          <a:ln>
            <a:noFill/>
          </a:ln>
        </p:spPr>
      </p:pic>
      <p:sp>
        <p:nvSpPr>
          <p:cNvPr id="323" name="Google Shape;323;p54"/>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Methane Costs On The Rise</a:t>
            </a:r>
            <a:endParaRPr/>
          </a:p>
        </p:txBody>
      </p:sp>
      <p:pic>
        <p:nvPicPr>
          <p:cNvPr id="2" name="Picture 1">
            <a:extLst>
              <a:ext uri="{FF2B5EF4-FFF2-40B4-BE49-F238E27FC236}">
                <a16:creationId xmlns:a16="http://schemas.microsoft.com/office/drawing/2014/main" id="{5D20DDE4-ED86-D76F-70FD-25822B16D3A5}"/>
              </a:ext>
            </a:extLst>
          </p:cNvPr>
          <p:cNvPicPr>
            <a:picLocks noChangeAspect="1"/>
          </p:cNvPicPr>
          <p:nvPr/>
        </p:nvPicPr>
        <p:blipFill>
          <a:blip r:embed="rId4"/>
          <a:stretch>
            <a:fillRect/>
          </a:stretch>
        </p:blipFill>
        <p:spPr>
          <a:xfrm>
            <a:off x="6310675" y="2685601"/>
            <a:ext cx="2341067" cy="212159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55"/>
          <p:cNvSpPr txBox="1"/>
          <p:nvPr/>
        </p:nvSpPr>
        <p:spPr>
          <a:xfrm>
            <a:off x="311724" y="1505700"/>
            <a:ext cx="6179825" cy="3472700"/>
          </a:xfrm>
          <a:prstGeom prst="rect">
            <a:avLst/>
          </a:prstGeom>
          <a:noFill/>
          <a:ln>
            <a:noFill/>
          </a:ln>
        </p:spPr>
        <p:txBody>
          <a:bodyPr spcFirstLastPara="1" wrap="square" lIns="115225" tIns="115225" rIns="115225" bIns="115225" anchor="t" anchorCtr="0">
            <a:normAutofit/>
          </a:bodyPr>
          <a:lstStyle/>
          <a:p>
            <a:pPr marL="0" lvl="0" indent="0" algn="l" rtl="0">
              <a:lnSpc>
                <a:spcPct val="115000"/>
              </a:lnSpc>
              <a:spcBef>
                <a:spcPts val="0"/>
              </a:spcBef>
              <a:spcAft>
                <a:spcPts val="0"/>
              </a:spcAft>
              <a:buNone/>
            </a:pPr>
            <a:r>
              <a:rPr lang="en" sz="1796" b="1" dirty="0">
                <a:solidFill>
                  <a:srgbClr val="2CAAE0"/>
                </a:solidFill>
                <a:latin typeface="Roboto"/>
                <a:ea typeface="Roboto"/>
                <a:cs typeface="Roboto"/>
                <a:sym typeface="Roboto"/>
              </a:rPr>
              <a:t>Investing in more methane infrastructure locks us into high costs for decades to come.</a:t>
            </a:r>
            <a:endParaRPr sz="1796" b="1" dirty="0">
              <a:solidFill>
                <a:srgbClr val="2CAAE0"/>
              </a:solidFill>
              <a:latin typeface="Roboto"/>
              <a:ea typeface="Roboto"/>
              <a:cs typeface="Roboto"/>
              <a:sym typeface="Roboto"/>
            </a:endParaRPr>
          </a:p>
          <a:p>
            <a:pPr marL="432177" lvl="0" indent="-318129" algn="l" rtl="0">
              <a:lnSpc>
                <a:spcPct val="115000"/>
              </a:lnSpc>
              <a:spcBef>
                <a:spcPts val="1512"/>
              </a:spcBef>
              <a:spcAft>
                <a:spcPts val="0"/>
              </a:spcAft>
              <a:buClr>
                <a:srgbClr val="000000"/>
              </a:buClr>
              <a:buSzPts val="1607"/>
              <a:buFont typeface="Roboto"/>
              <a:buChar char="●"/>
            </a:pPr>
            <a:r>
              <a:rPr lang="en" sz="1606" dirty="0">
                <a:latin typeface="Roboto"/>
                <a:ea typeface="Roboto"/>
                <a:cs typeface="Roboto"/>
                <a:sym typeface="Roboto"/>
              </a:rPr>
              <a:t>New gas pipelines have a 50 year lifespan</a:t>
            </a:r>
            <a:endParaRPr sz="1606" dirty="0">
              <a:latin typeface="Roboto"/>
              <a:ea typeface="Roboto"/>
              <a:cs typeface="Roboto"/>
              <a:sym typeface="Roboto"/>
            </a:endParaRPr>
          </a:p>
          <a:p>
            <a:pPr marL="432177" lvl="0" indent="-318129" algn="l" rtl="0">
              <a:lnSpc>
                <a:spcPct val="115000"/>
              </a:lnSpc>
              <a:spcBef>
                <a:spcPts val="0"/>
              </a:spcBef>
              <a:spcAft>
                <a:spcPts val="0"/>
              </a:spcAft>
              <a:buClr>
                <a:srgbClr val="000000"/>
              </a:buClr>
              <a:buSzPts val="1607"/>
              <a:buFont typeface="Roboto"/>
              <a:buChar char="●"/>
            </a:pPr>
            <a:r>
              <a:rPr lang="en" sz="1606" dirty="0">
                <a:latin typeface="Roboto"/>
                <a:ea typeface="Roboto"/>
                <a:cs typeface="Roboto"/>
                <a:sym typeface="Roboto"/>
              </a:rPr>
              <a:t>Cascade Gas Companies still rely on existing customers to subsidize expanding the gas system by charging you for adding new customers.</a:t>
            </a:r>
            <a:endParaRPr sz="1606" dirty="0">
              <a:latin typeface="Roboto"/>
              <a:ea typeface="Roboto"/>
              <a:cs typeface="Roboto"/>
              <a:sym typeface="Roboto"/>
            </a:endParaRPr>
          </a:p>
          <a:p>
            <a:pPr marL="432177" lvl="0" indent="-318129" algn="l" rtl="0">
              <a:lnSpc>
                <a:spcPct val="115000"/>
              </a:lnSpc>
              <a:spcBef>
                <a:spcPts val="0"/>
              </a:spcBef>
              <a:spcAft>
                <a:spcPts val="0"/>
              </a:spcAft>
              <a:buClr>
                <a:srgbClr val="000000"/>
              </a:buClr>
              <a:buSzPts val="1607"/>
              <a:buFont typeface="Roboto"/>
              <a:buChar char="●"/>
            </a:pPr>
            <a:r>
              <a:rPr lang="en" sz="1606" dirty="0">
                <a:latin typeface="Roboto"/>
                <a:ea typeface="Roboto"/>
                <a:cs typeface="Roboto"/>
                <a:sym typeface="Roboto"/>
              </a:rPr>
              <a:t>Heat pumps are cheaper  to run and more efficient </a:t>
            </a:r>
          </a:p>
          <a:p>
            <a:pPr marL="432177" lvl="0" indent="-318129" algn="l" rtl="0">
              <a:lnSpc>
                <a:spcPct val="115000"/>
              </a:lnSpc>
              <a:spcBef>
                <a:spcPts val="0"/>
              </a:spcBef>
              <a:spcAft>
                <a:spcPts val="0"/>
              </a:spcAft>
              <a:buClr>
                <a:srgbClr val="000000"/>
              </a:buClr>
              <a:buSzPts val="1607"/>
              <a:buFont typeface="Roboto"/>
              <a:buChar char="●"/>
            </a:pPr>
            <a:r>
              <a:rPr lang="en" sz="1606" dirty="0">
                <a:latin typeface="Roboto"/>
                <a:ea typeface="Roboto"/>
                <a:cs typeface="Roboto"/>
                <a:sym typeface="Roboto"/>
              </a:rPr>
              <a:t>And new gas furnaces last 30+ years!</a:t>
            </a:r>
            <a:endParaRPr sz="1606" dirty="0">
              <a:latin typeface="Roboto"/>
              <a:ea typeface="Roboto"/>
              <a:cs typeface="Roboto"/>
              <a:sym typeface="Roboto"/>
            </a:endParaRPr>
          </a:p>
        </p:txBody>
      </p:sp>
      <p:sp>
        <p:nvSpPr>
          <p:cNvPr id="329" name="Google Shape;329;p5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Decades Of Gas Costs On Your Bills</a:t>
            </a:r>
            <a:endParaRPr/>
          </a:p>
        </p:txBody>
      </p:sp>
      <p:pic>
        <p:nvPicPr>
          <p:cNvPr id="330" name="Google Shape;330;p55"/>
          <p:cNvPicPr preferRelativeResize="0"/>
          <p:nvPr/>
        </p:nvPicPr>
        <p:blipFill rotWithShape="1">
          <a:blip r:embed="rId3">
            <a:alphaModFix/>
          </a:blip>
          <a:srcRect r="26481"/>
          <a:stretch/>
        </p:blipFill>
        <p:spPr>
          <a:xfrm>
            <a:off x="6491550" y="1983363"/>
            <a:ext cx="2340775" cy="21208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6"/>
          <p:cNvSpPr txBox="1"/>
          <p:nvPr/>
        </p:nvSpPr>
        <p:spPr>
          <a:xfrm>
            <a:off x="311725" y="1505699"/>
            <a:ext cx="6036950" cy="3288243"/>
          </a:xfrm>
          <a:prstGeom prst="rect">
            <a:avLst/>
          </a:prstGeom>
          <a:noFill/>
          <a:ln>
            <a:noFill/>
          </a:ln>
        </p:spPr>
        <p:txBody>
          <a:bodyPr spcFirstLastPara="1" wrap="square" lIns="106175" tIns="106175" rIns="106175" bIns="106175" anchor="t" anchorCtr="0">
            <a:normAutofit fontScale="92500"/>
          </a:bodyPr>
          <a:lstStyle/>
          <a:p>
            <a:pPr marL="0" lvl="0" indent="0" algn="l" rtl="0">
              <a:lnSpc>
                <a:spcPct val="115000"/>
              </a:lnSpc>
              <a:spcBef>
                <a:spcPts val="0"/>
              </a:spcBef>
              <a:spcAft>
                <a:spcPts val="0"/>
              </a:spcAft>
              <a:buNone/>
            </a:pPr>
            <a:r>
              <a:rPr lang="en" sz="1900" b="1" dirty="0">
                <a:solidFill>
                  <a:srgbClr val="2CAAE0"/>
                </a:solidFill>
                <a:latin typeface="Roboto"/>
                <a:ea typeface="Roboto"/>
                <a:cs typeface="Roboto"/>
                <a:sym typeface="Roboto"/>
              </a:rPr>
              <a:t>To meet climate goals, gas utilities are promoting “climate friendly” alternative fuels — but these aren’t cheap or clean.</a:t>
            </a:r>
            <a:endParaRPr sz="1900" b="1" dirty="0">
              <a:solidFill>
                <a:srgbClr val="2CAAE0"/>
              </a:solidFill>
              <a:latin typeface="Roboto"/>
              <a:ea typeface="Roboto"/>
              <a:cs typeface="Roboto"/>
              <a:sym typeface="Roboto"/>
            </a:endParaRPr>
          </a:p>
          <a:p>
            <a:pPr marL="398195" lvl="0" indent="-298646" algn="l" rtl="0">
              <a:lnSpc>
                <a:spcPct val="115000"/>
              </a:lnSpc>
              <a:spcBef>
                <a:spcPts val="1394"/>
              </a:spcBef>
              <a:spcAft>
                <a:spcPts val="0"/>
              </a:spcAft>
              <a:buClr>
                <a:srgbClr val="000000"/>
              </a:buClr>
              <a:buSzPts val="1568"/>
              <a:buFont typeface="Roboto"/>
              <a:buChar char="●"/>
            </a:pPr>
            <a:r>
              <a:rPr lang="en" sz="1567" b="1" dirty="0">
                <a:latin typeface="Roboto"/>
                <a:ea typeface="Roboto"/>
                <a:cs typeface="Roboto"/>
                <a:sym typeface="Roboto"/>
              </a:rPr>
              <a:t>NW Natural Gas hasn’t delivered on any renewable gas in Oregon</a:t>
            </a:r>
          </a:p>
          <a:p>
            <a:pPr marL="398195" lvl="0" indent="-298646" algn="l" rtl="0">
              <a:lnSpc>
                <a:spcPct val="115000"/>
              </a:lnSpc>
              <a:spcBef>
                <a:spcPts val="1394"/>
              </a:spcBef>
              <a:spcAft>
                <a:spcPts val="0"/>
              </a:spcAft>
              <a:buClr>
                <a:srgbClr val="000000"/>
              </a:buClr>
              <a:buSzPts val="1568"/>
              <a:buFont typeface="Roboto"/>
              <a:buChar char="●"/>
            </a:pPr>
            <a:r>
              <a:rPr lang="en" sz="1567" b="1" dirty="0">
                <a:latin typeface="Roboto"/>
                <a:ea typeface="Roboto"/>
                <a:cs typeface="Roboto"/>
                <a:sym typeface="Roboto"/>
              </a:rPr>
              <a:t>“</a:t>
            </a:r>
            <a:r>
              <a:rPr lang="en" sz="1567" dirty="0">
                <a:latin typeface="Roboto"/>
                <a:ea typeface="Roboto"/>
                <a:cs typeface="Roboto"/>
                <a:sym typeface="Roboto"/>
              </a:rPr>
              <a:t>Renewable” methane gas is expensive, limited in supply, and not growing fast enough to meet need</a:t>
            </a:r>
            <a:endParaRPr sz="1567" dirty="0">
              <a:latin typeface="Roboto"/>
              <a:ea typeface="Roboto"/>
              <a:cs typeface="Roboto"/>
              <a:sym typeface="Roboto"/>
            </a:endParaRPr>
          </a:p>
          <a:p>
            <a:pPr marL="398195" lvl="0" indent="-298646" algn="l" rtl="0">
              <a:lnSpc>
                <a:spcPct val="115000"/>
              </a:lnSpc>
              <a:spcBef>
                <a:spcPts val="0"/>
              </a:spcBef>
              <a:spcAft>
                <a:spcPts val="0"/>
              </a:spcAft>
              <a:buClr>
                <a:srgbClr val="000000"/>
              </a:buClr>
              <a:buSzPts val="1568"/>
              <a:buFont typeface="Roboto"/>
              <a:buChar char="●"/>
            </a:pPr>
            <a:r>
              <a:rPr lang="en" sz="1567" dirty="0">
                <a:latin typeface="Roboto"/>
                <a:ea typeface="Roboto"/>
                <a:cs typeface="Roboto"/>
                <a:sym typeface="Roboto"/>
              </a:rPr>
              <a:t>Synthetic methane is not commercially ready and would require major investments to scale.</a:t>
            </a:r>
            <a:endParaRPr sz="1567" dirty="0">
              <a:latin typeface="Roboto"/>
              <a:ea typeface="Roboto"/>
              <a:cs typeface="Roboto"/>
              <a:sym typeface="Roboto"/>
            </a:endParaRPr>
          </a:p>
          <a:p>
            <a:pPr marL="398195" lvl="0" indent="-298646" algn="l" rtl="0">
              <a:lnSpc>
                <a:spcPct val="115000"/>
              </a:lnSpc>
              <a:spcBef>
                <a:spcPts val="0"/>
              </a:spcBef>
              <a:spcAft>
                <a:spcPts val="0"/>
              </a:spcAft>
              <a:buClr>
                <a:srgbClr val="000000"/>
              </a:buClr>
              <a:buSzPts val="1568"/>
              <a:buFont typeface="Roboto"/>
              <a:buChar char="●"/>
            </a:pPr>
            <a:r>
              <a:rPr lang="en" sz="1567" dirty="0">
                <a:latin typeface="Roboto"/>
                <a:ea typeface="Roboto"/>
                <a:cs typeface="Roboto"/>
                <a:sym typeface="Roboto"/>
              </a:rPr>
              <a:t>Hydrogen is difficult to produce, costly, and can be unsafe when mixed into existing gas pipelines.</a:t>
            </a:r>
            <a:endParaRPr sz="1567" dirty="0">
              <a:latin typeface="Roboto"/>
              <a:ea typeface="Roboto"/>
              <a:cs typeface="Roboto"/>
              <a:sym typeface="Roboto"/>
            </a:endParaRPr>
          </a:p>
        </p:txBody>
      </p:sp>
      <p:pic>
        <p:nvPicPr>
          <p:cNvPr id="336" name="Google Shape;336;p56"/>
          <p:cNvPicPr preferRelativeResize="0"/>
          <p:nvPr/>
        </p:nvPicPr>
        <p:blipFill rotWithShape="1">
          <a:blip r:embed="rId3">
            <a:alphaModFix/>
          </a:blip>
          <a:srcRect l="18249" r="14780"/>
          <a:stretch/>
        </p:blipFill>
        <p:spPr>
          <a:xfrm>
            <a:off x="6348675" y="1949888"/>
            <a:ext cx="2483651" cy="2187825"/>
          </a:xfrm>
          <a:prstGeom prst="rect">
            <a:avLst/>
          </a:prstGeom>
          <a:noFill/>
          <a:ln>
            <a:noFill/>
          </a:ln>
        </p:spPr>
      </p:pic>
      <p:sp>
        <p:nvSpPr>
          <p:cNvPr id="337" name="Google Shape;337;p5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Renewable Natural Gas </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57"/>
          <p:cNvSpPr txBox="1"/>
          <p:nvPr/>
        </p:nvSpPr>
        <p:spPr>
          <a:xfrm>
            <a:off x="664929" y="1315582"/>
            <a:ext cx="7667700" cy="505800"/>
          </a:xfrm>
          <a:prstGeom prst="rect">
            <a:avLst/>
          </a:prstGeom>
          <a:noFill/>
          <a:ln>
            <a:noFill/>
          </a:ln>
        </p:spPr>
        <p:txBody>
          <a:bodyPr spcFirstLastPara="1" wrap="square" lIns="80725" tIns="80725" rIns="80725" bIns="80725" anchor="t" anchorCtr="0">
            <a:noAutofit/>
          </a:bodyPr>
          <a:lstStyle/>
          <a:p>
            <a:pPr marL="0" lvl="0" indent="0" algn="ctr" rtl="0">
              <a:lnSpc>
                <a:spcPct val="115000"/>
              </a:lnSpc>
              <a:spcBef>
                <a:spcPts val="0"/>
              </a:spcBef>
              <a:spcAft>
                <a:spcPts val="1413"/>
              </a:spcAft>
              <a:buNone/>
            </a:pPr>
            <a:r>
              <a:rPr lang="en" sz="2207" b="1">
                <a:solidFill>
                  <a:srgbClr val="2CAAE0"/>
                </a:solidFill>
                <a:latin typeface="Roboto"/>
                <a:ea typeface="Roboto"/>
                <a:cs typeface="Roboto"/>
                <a:sym typeface="Roboto"/>
              </a:rPr>
              <a:t>The fears of leaving the gas system (myths &amp; facts)</a:t>
            </a:r>
            <a:endParaRPr sz="2207">
              <a:solidFill>
                <a:srgbClr val="2CAAE0"/>
              </a:solidFill>
              <a:latin typeface="Roboto"/>
              <a:ea typeface="Roboto"/>
              <a:cs typeface="Roboto"/>
              <a:sym typeface="Roboto"/>
            </a:endParaRPr>
          </a:p>
        </p:txBody>
      </p:sp>
      <p:sp>
        <p:nvSpPr>
          <p:cNvPr id="343" name="Google Shape;343;p5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3266"/>
              <a:t>Commonly Heard Fears &amp; Myths</a:t>
            </a:r>
            <a:endParaRPr/>
          </a:p>
        </p:txBody>
      </p:sp>
      <p:sp>
        <p:nvSpPr>
          <p:cNvPr id="344" name="Google Shape;344;p57"/>
          <p:cNvSpPr txBox="1">
            <a:spLocks noGrp="1"/>
          </p:cNvSpPr>
          <p:nvPr>
            <p:ph type="body" idx="1"/>
          </p:nvPr>
        </p:nvSpPr>
        <p:spPr>
          <a:xfrm>
            <a:off x="311700" y="1821375"/>
            <a:ext cx="3999900" cy="30762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Clr>
                <a:schemeClr val="accent4"/>
              </a:buClr>
              <a:buSzPts val="1100"/>
              <a:buFont typeface="Arial"/>
              <a:buNone/>
            </a:pPr>
            <a:r>
              <a:rPr lang="en" sz="1589" b="1" i="1">
                <a:solidFill>
                  <a:schemeClr val="accent4"/>
                </a:solidFill>
              </a:rPr>
              <a:t>Myth: </a:t>
            </a:r>
            <a:r>
              <a:rPr lang="en" sz="1589" i="1">
                <a:solidFill>
                  <a:schemeClr val="accent4"/>
                </a:solidFill>
              </a:rPr>
              <a:t>Gas systems are cheaper than electric systems.</a:t>
            </a:r>
            <a:endParaRPr sz="1589" i="1">
              <a:solidFill>
                <a:schemeClr val="accent4"/>
              </a:solidFill>
            </a:endParaRPr>
          </a:p>
          <a:p>
            <a:pPr marL="0" lvl="0" indent="0" algn="l" rtl="0">
              <a:spcBef>
                <a:spcPts val="1413"/>
              </a:spcBef>
              <a:spcAft>
                <a:spcPts val="0"/>
              </a:spcAft>
              <a:buClr>
                <a:schemeClr val="accent4"/>
              </a:buClr>
              <a:buSzPts val="1100"/>
              <a:buFont typeface="Arial"/>
              <a:buNone/>
            </a:pPr>
            <a:r>
              <a:rPr lang="en" sz="1942" b="1"/>
              <a:t>Fact: </a:t>
            </a:r>
            <a:endParaRPr sz="1942" b="1"/>
          </a:p>
          <a:p>
            <a:pPr marL="0" lvl="0" indent="0" algn="l" rtl="0">
              <a:spcBef>
                <a:spcPts val="1413"/>
              </a:spcBef>
              <a:spcAft>
                <a:spcPts val="1413"/>
              </a:spcAft>
              <a:buClr>
                <a:schemeClr val="accent4"/>
              </a:buClr>
              <a:buSzPts val="1100"/>
              <a:buFont typeface="Arial"/>
              <a:buNone/>
            </a:pPr>
            <a:r>
              <a:rPr lang="en" sz="1942">
                <a:solidFill>
                  <a:schemeClr val="accent4"/>
                </a:solidFill>
              </a:rPr>
              <a:t>Multiple utility companies mean </a:t>
            </a:r>
            <a:r>
              <a:rPr lang="en" sz="1942"/>
              <a:t>multiple base rates</a:t>
            </a:r>
            <a:r>
              <a:rPr lang="en" sz="1942">
                <a:solidFill>
                  <a:schemeClr val="accent4"/>
                </a:solidFill>
              </a:rPr>
              <a:t> (the basic charge to be a customer). NW Natural customers pay $13/mo even when not using any gas.</a:t>
            </a:r>
            <a:endParaRPr/>
          </a:p>
        </p:txBody>
      </p:sp>
      <p:sp>
        <p:nvSpPr>
          <p:cNvPr id="345" name="Google Shape;345;p57"/>
          <p:cNvSpPr txBox="1">
            <a:spLocks noGrp="1"/>
          </p:cNvSpPr>
          <p:nvPr>
            <p:ph type="body" idx="2"/>
          </p:nvPr>
        </p:nvSpPr>
        <p:spPr>
          <a:xfrm>
            <a:off x="4832400" y="1821375"/>
            <a:ext cx="3999900" cy="30762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sz="1589" b="1" i="1">
                <a:solidFill>
                  <a:schemeClr val="accent4"/>
                </a:solidFill>
              </a:rPr>
              <a:t>Myth: </a:t>
            </a:r>
            <a:r>
              <a:rPr lang="en" sz="1589" i="1">
                <a:solidFill>
                  <a:schemeClr val="accent4"/>
                </a:solidFill>
              </a:rPr>
              <a:t>Gas is more reliable than electric.</a:t>
            </a:r>
            <a:endParaRPr sz="1589" i="1">
              <a:solidFill>
                <a:schemeClr val="accent4"/>
              </a:solidFill>
            </a:endParaRPr>
          </a:p>
          <a:p>
            <a:pPr marL="0" lvl="0" indent="0" algn="l" rtl="0">
              <a:spcBef>
                <a:spcPts val="1413"/>
              </a:spcBef>
              <a:spcAft>
                <a:spcPts val="0"/>
              </a:spcAft>
              <a:buClr>
                <a:schemeClr val="accent4"/>
              </a:buClr>
              <a:buSzPts val="1100"/>
              <a:buFont typeface="Arial"/>
              <a:buNone/>
            </a:pPr>
            <a:endParaRPr sz="1589" i="1">
              <a:solidFill>
                <a:schemeClr val="accent4"/>
              </a:solidFill>
            </a:endParaRPr>
          </a:p>
          <a:p>
            <a:pPr marL="0" lvl="0" indent="0" algn="l" rtl="0">
              <a:spcBef>
                <a:spcPts val="0"/>
              </a:spcBef>
              <a:spcAft>
                <a:spcPts val="0"/>
              </a:spcAft>
              <a:buClr>
                <a:schemeClr val="accent4"/>
              </a:buClr>
              <a:buSzPts val="1100"/>
              <a:buFont typeface="Arial"/>
              <a:buNone/>
            </a:pPr>
            <a:r>
              <a:rPr lang="en" sz="1942" b="1"/>
              <a:t>Fact: </a:t>
            </a:r>
            <a:endParaRPr sz="1942" b="1"/>
          </a:p>
          <a:p>
            <a:pPr marL="0" lvl="0" indent="0" algn="l" rtl="0">
              <a:spcBef>
                <a:spcPts val="1413"/>
              </a:spcBef>
              <a:spcAft>
                <a:spcPts val="1413"/>
              </a:spcAft>
              <a:buNone/>
            </a:pPr>
            <a:r>
              <a:rPr lang="en" sz="1942">
                <a:solidFill>
                  <a:schemeClr val="accent4"/>
                </a:solidFill>
              </a:rPr>
              <a:t>Efficient </a:t>
            </a:r>
            <a:r>
              <a:rPr lang="en" sz="1942"/>
              <a:t>electrification </a:t>
            </a:r>
            <a:r>
              <a:rPr lang="en" sz="1942">
                <a:solidFill>
                  <a:schemeClr val="accent4"/>
                </a:solidFill>
              </a:rPr>
              <a:t>technology on the grid </a:t>
            </a:r>
            <a:r>
              <a:rPr lang="en" sz="1942"/>
              <a:t>reduces power outages</a:t>
            </a:r>
            <a:r>
              <a:rPr lang="en" sz="1942">
                <a:solidFill>
                  <a:schemeClr val="accent4"/>
                </a:solidFill>
              </a:rPr>
              <a:t> and pollution, especially during extreme weather events. It can even </a:t>
            </a:r>
            <a:r>
              <a:rPr lang="en" sz="1942"/>
              <a:t>slow down bill increases.</a:t>
            </a:r>
            <a:endParaRPr sz="1589" b="1" i="1">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8"/>
          <p:cNvSpPr txBox="1">
            <a:spLocks noGrp="1"/>
          </p:cNvSpPr>
          <p:nvPr>
            <p:ph type="title"/>
          </p:nvPr>
        </p:nvSpPr>
        <p:spPr>
          <a:xfrm>
            <a:off x="376025" y="306700"/>
            <a:ext cx="3704400" cy="2049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accent1"/>
                </a:solidFill>
                <a:latin typeface="Proxima Nova Semibold"/>
                <a:ea typeface="Proxima Nova Semibold"/>
                <a:cs typeface="Proxima Nova Semibold"/>
                <a:sym typeface="Proxima Nova Semibold"/>
              </a:rPr>
              <a:t>Why Building Resilience?</a:t>
            </a:r>
            <a:endParaRPr>
              <a:solidFill>
                <a:schemeClr val="accent1"/>
              </a:solidFill>
              <a:latin typeface="Proxima Nova Semibold"/>
              <a:ea typeface="Proxima Nova Semibold"/>
              <a:cs typeface="Proxima Nova Semibold"/>
              <a:sym typeface="Proxima Nova Semibold"/>
            </a:endParaRPr>
          </a:p>
        </p:txBody>
      </p:sp>
      <p:sp>
        <p:nvSpPr>
          <p:cNvPr id="130" name="Google Shape;130;p28"/>
          <p:cNvSpPr txBox="1">
            <a:spLocks noGrp="1"/>
          </p:cNvSpPr>
          <p:nvPr>
            <p:ph type="body" idx="2"/>
          </p:nvPr>
        </p:nvSpPr>
        <p:spPr>
          <a:xfrm>
            <a:off x="4637675" y="500925"/>
            <a:ext cx="4506300" cy="4450800"/>
          </a:xfrm>
          <a:prstGeom prst="rect">
            <a:avLst/>
          </a:prstGeom>
        </p:spPr>
        <p:txBody>
          <a:bodyPr spcFirstLastPara="1" wrap="square" lIns="91425" tIns="91425" rIns="91425" bIns="91425" anchor="t" anchorCtr="0">
            <a:normAutofit/>
          </a:bodyPr>
          <a:lstStyle/>
          <a:p>
            <a:pPr marL="457200" lvl="0" indent="-323850" algn="l" rtl="0">
              <a:lnSpc>
                <a:spcPct val="110000"/>
              </a:lnSpc>
              <a:spcBef>
                <a:spcPts val="700"/>
              </a:spcBef>
              <a:spcAft>
                <a:spcPts val="0"/>
              </a:spcAft>
              <a:buClr>
                <a:schemeClr val="lt2"/>
              </a:buClr>
              <a:buSzPts val="1500"/>
              <a:buFont typeface="Proxima Nova"/>
              <a:buChar char="✓"/>
            </a:pPr>
            <a:r>
              <a:rPr lang="en" sz="1500" b="1">
                <a:solidFill>
                  <a:schemeClr val="lt2"/>
                </a:solidFill>
                <a:latin typeface="Proxima Nova"/>
                <a:ea typeface="Proxima Nova"/>
                <a:cs typeface="Proxima Nova"/>
                <a:sym typeface="Proxima Nova"/>
              </a:rPr>
              <a:t>Homes and buildings are our first line of defense against climate harms like extreme heat and wildfire smoke</a:t>
            </a:r>
            <a:endParaRPr sz="1500" b="1">
              <a:solidFill>
                <a:schemeClr val="lt2"/>
              </a:solidFill>
              <a:latin typeface="Proxima Nova"/>
              <a:ea typeface="Proxima Nova"/>
              <a:cs typeface="Proxima Nova"/>
              <a:sym typeface="Proxima Nova"/>
            </a:endParaRPr>
          </a:p>
          <a:p>
            <a:pPr marL="457200" lvl="0" indent="-323850" algn="l" rtl="0">
              <a:lnSpc>
                <a:spcPct val="110000"/>
              </a:lnSpc>
              <a:spcBef>
                <a:spcPts val="1000"/>
              </a:spcBef>
              <a:spcAft>
                <a:spcPts val="0"/>
              </a:spcAft>
              <a:buClr>
                <a:schemeClr val="lt2"/>
              </a:buClr>
              <a:buSzPts val="1500"/>
              <a:buFont typeface="Open Sans"/>
              <a:buChar char="✓"/>
            </a:pPr>
            <a:r>
              <a:rPr lang="en" sz="1500" b="1">
                <a:solidFill>
                  <a:schemeClr val="lt2"/>
                </a:solidFill>
                <a:latin typeface="Proxima Nova"/>
                <a:ea typeface="Proxima Nova"/>
                <a:cs typeface="Proxima Nova"/>
                <a:sym typeface="Proxima Nova"/>
              </a:rPr>
              <a:t>Protect public health </a:t>
            </a:r>
            <a:r>
              <a:rPr lang="en" sz="1500">
                <a:solidFill>
                  <a:schemeClr val="lt2"/>
                </a:solidFill>
                <a:latin typeface="Proxima Nova"/>
                <a:ea typeface="Proxima Nova"/>
                <a:cs typeface="Proxima Nova"/>
                <a:sym typeface="Proxima Nova"/>
              </a:rPr>
              <a:t>by improving indoor air quality </a:t>
            </a:r>
            <a:endParaRPr sz="1500">
              <a:solidFill>
                <a:schemeClr val="lt2"/>
              </a:solidFill>
              <a:latin typeface="Proxima Nova"/>
              <a:ea typeface="Proxima Nova"/>
              <a:cs typeface="Proxima Nova"/>
              <a:sym typeface="Proxima Nova"/>
            </a:endParaRPr>
          </a:p>
          <a:p>
            <a:pPr marL="457200" lvl="0" indent="-323850" algn="l" rtl="0">
              <a:lnSpc>
                <a:spcPct val="110000"/>
              </a:lnSpc>
              <a:spcBef>
                <a:spcPts val="1000"/>
              </a:spcBef>
              <a:spcAft>
                <a:spcPts val="0"/>
              </a:spcAft>
              <a:buClr>
                <a:schemeClr val="lt2"/>
              </a:buClr>
              <a:buSzPts val="1500"/>
              <a:buFont typeface="Open Sans"/>
              <a:buChar char="✓"/>
            </a:pPr>
            <a:r>
              <a:rPr lang="en" sz="1500" b="1">
                <a:solidFill>
                  <a:schemeClr val="lt2"/>
                </a:solidFill>
                <a:latin typeface="Proxima Nova"/>
                <a:ea typeface="Proxima Nova"/>
                <a:cs typeface="Proxima Nova"/>
                <a:sym typeface="Proxima Nova"/>
              </a:rPr>
              <a:t>Improve affordability </a:t>
            </a:r>
            <a:r>
              <a:rPr lang="en" sz="1500">
                <a:solidFill>
                  <a:schemeClr val="lt2"/>
                </a:solidFill>
                <a:latin typeface="Proxima Nova"/>
                <a:ea typeface="Proxima Nova"/>
                <a:cs typeface="Proxima Nova"/>
                <a:sym typeface="Proxima Nova"/>
              </a:rPr>
              <a:t>by increasing efficiency and reducing energy bill costs.</a:t>
            </a:r>
            <a:endParaRPr sz="1500">
              <a:solidFill>
                <a:schemeClr val="lt2"/>
              </a:solidFill>
              <a:latin typeface="Proxima Nova"/>
              <a:ea typeface="Proxima Nova"/>
              <a:cs typeface="Proxima Nova"/>
              <a:sym typeface="Proxima Nova"/>
            </a:endParaRPr>
          </a:p>
          <a:p>
            <a:pPr marL="457200" lvl="0" indent="-323850" algn="l" rtl="0">
              <a:lnSpc>
                <a:spcPct val="110000"/>
              </a:lnSpc>
              <a:spcBef>
                <a:spcPts val="700"/>
              </a:spcBef>
              <a:spcAft>
                <a:spcPts val="0"/>
              </a:spcAft>
              <a:buClr>
                <a:schemeClr val="lt2"/>
              </a:buClr>
              <a:buSzPts val="1500"/>
              <a:buFont typeface="Open Sans"/>
              <a:buChar char="✓"/>
            </a:pPr>
            <a:r>
              <a:rPr lang="en" sz="1500" b="1">
                <a:solidFill>
                  <a:schemeClr val="lt2"/>
                </a:solidFill>
                <a:latin typeface="Proxima Nova"/>
                <a:ea typeface="Proxima Nova"/>
                <a:cs typeface="Proxima Nova"/>
                <a:sym typeface="Proxima Nova"/>
              </a:rPr>
              <a:t>Cut climate pollution </a:t>
            </a:r>
            <a:r>
              <a:rPr lang="en" sz="1500">
                <a:solidFill>
                  <a:schemeClr val="lt2"/>
                </a:solidFill>
                <a:latin typeface="Proxima Nova"/>
                <a:ea typeface="Proxima Nova"/>
                <a:cs typeface="Proxima Nova"/>
                <a:sym typeface="Proxima Nova"/>
              </a:rPr>
              <a:t>from the second largest source in Oregon.</a:t>
            </a:r>
            <a:endParaRPr sz="1500">
              <a:solidFill>
                <a:schemeClr val="lt2"/>
              </a:solidFill>
              <a:latin typeface="Proxima Nova"/>
              <a:ea typeface="Proxima Nova"/>
              <a:cs typeface="Proxima Nova"/>
              <a:sym typeface="Proxima Nova"/>
            </a:endParaRPr>
          </a:p>
          <a:p>
            <a:pPr marL="457200" lvl="0" indent="-323850" algn="l" rtl="0">
              <a:lnSpc>
                <a:spcPct val="110000"/>
              </a:lnSpc>
              <a:spcBef>
                <a:spcPts val="1000"/>
              </a:spcBef>
              <a:spcAft>
                <a:spcPts val="0"/>
              </a:spcAft>
              <a:buClr>
                <a:schemeClr val="lt2"/>
              </a:buClr>
              <a:buSzPts val="1500"/>
              <a:buFont typeface="Open Sans"/>
              <a:buChar char="✓"/>
            </a:pPr>
            <a:r>
              <a:rPr lang="en" sz="1500" b="1">
                <a:solidFill>
                  <a:schemeClr val="lt2"/>
                </a:solidFill>
                <a:latin typeface="Proxima Nova"/>
                <a:ea typeface="Proxima Nova"/>
                <a:cs typeface="Proxima Nova"/>
                <a:sym typeface="Proxima Nova"/>
              </a:rPr>
              <a:t>Create good-paying jobs</a:t>
            </a:r>
            <a:r>
              <a:rPr lang="en" sz="1500">
                <a:solidFill>
                  <a:schemeClr val="lt2"/>
                </a:solidFill>
                <a:latin typeface="Proxima Nova"/>
                <a:ea typeface="Proxima Nova"/>
                <a:cs typeface="Proxima Nova"/>
                <a:sym typeface="Proxima Nova"/>
              </a:rPr>
              <a:t> that can’t be outsourced.</a:t>
            </a:r>
            <a:endParaRPr sz="1400">
              <a:latin typeface="Proxima Nova"/>
              <a:ea typeface="Proxima Nova"/>
              <a:cs typeface="Proxima Nova"/>
              <a:sym typeface="Proxima Nova"/>
            </a:endParaRPr>
          </a:p>
        </p:txBody>
      </p:sp>
      <p:pic>
        <p:nvPicPr>
          <p:cNvPr id="131" name="Google Shape;131;p28"/>
          <p:cNvPicPr preferRelativeResize="0"/>
          <p:nvPr/>
        </p:nvPicPr>
        <p:blipFill rotWithShape="1">
          <a:blip r:embed="rId3">
            <a:alphaModFix/>
          </a:blip>
          <a:srcRect l="11479" r="11479"/>
          <a:stretch/>
        </p:blipFill>
        <p:spPr>
          <a:xfrm>
            <a:off x="231962" y="1528075"/>
            <a:ext cx="4107628" cy="35536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9"/>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3497"/>
              <a:t>Resources:</a:t>
            </a:r>
            <a:endParaRPr/>
          </a:p>
        </p:txBody>
      </p:sp>
      <p:sp>
        <p:nvSpPr>
          <p:cNvPr id="359" name="Google Shape;359;p59"/>
          <p:cNvSpPr txBox="1">
            <a:spLocks noGrp="1"/>
          </p:cNvSpPr>
          <p:nvPr>
            <p:ph type="body" idx="1"/>
          </p:nvPr>
        </p:nvSpPr>
        <p:spPr>
          <a:xfrm>
            <a:off x="-97654" y="1267024"/>
            <a:ext cx="4669654" cy="3076200"/>
          </a:xfrm>
          <a:prstGeom prst="rect">
            <a:avLst/>
          </a:prstGeom>
        </p:spPr>
        <p:txBody>
          <a:bodyPr spcFirstLastPara="1" wrap="square" lIns="91425" tIns="91425" rIns="91425" bIns="91425" anchor="t" anchorCtr="0">
            <a:noAutofit/>
          </a:bodyPr>
          <a:lstStyle/>
          <a:p>
            <a:pPr marL="432172" lvl="0" indent="-295168" algn="l" rtl="0">
              <a:spcBef>
                <a:spcPts val="0"/>
              </a:spcBef>
              <a:spcAft>
                <a:spcPts val="0"/>
              </a:spcAft>
              <a:buSzPct val="100000"/>
              <a:buChar char="●"/>
            </a:pPr>
            <a:r>
              <a:rPr lang="en-US" sz="1400" u="sng" dirty="0">
                <a:solidFill>
                  <a:schemeClr val="dk1"/>
                </a:solidFill>
                <a:hlinkClick r:id="rId3">
                  <a:extLst>
                    <a:ext uri="{A12FA001-AC4F-418D-AE19-62706E023703}">
                      <ahyp:hlinkClr xmlns:ahyp="http://schemas.microsoft.com/office/drawing/2018/hyperlinkcolor" val="tx"/>
                    </a:ext>
                  </a:extLst>
                </a:hlinkClick>
              </a:rPr>
              <a:t>Natural Gas Bills Increase Due to Soaring Methane Prices</a:t>
            </a:r>
            <a:endParaRPr lang="en-US" sz="1400" dirty="0"/>
          </a:p>
          <a:p>
            <a:pPr marL="432172" lvl="0" indent="-295168" algn="l" rtl="0">
              <a:spcBef>
                <a:spcPts val="0"/>
              </a:spcBef>
              <a:spcAft>
                <a:spcPts val="0"/>
              </a:spcAft>
              <a:buSzPct val="100000"/>
              <a:buChar char="●"/>
            </a:pPr>
            <a:r>
              <a:rPr lang="en-US" sz="1400" u="sng" dirty="0">
                <a:solidFill>
                  <a:schemeClr val="dk1"/>
                </a:solidFill>
                <a:hlinkClick r:id="rId4">
                  <a:extLst>
                    <a:ext uri="{A12FA001-AC4F-418D-AE19-62706E023703}">
                      <ahyp:hlinkClr xmlns:ahyp="http://schemas.microsoft.com/office/drawing/2018/hyperlinkcolor" val="tx"/>
                    </a:ext>
                  </a:extLst>
                </a:hlinkClick>
              </a:rPr>
              <a:t>Why Are PGE Bills Increasing in 2024?</a:t>
            </a:r>
            <a:endParaRPr lang="en-US" sz="1400" dirty="0"/>
          </a:p>
          <a:p>
            <a:pPr marL="432172" lvl="0" indent="-295168" algn="l" rtl="0">
              <a:spcBef>
                <a:spcPts val="0"/>
              </a:spcBef>
              <a:spcAft>
                <a:spcPts val="0"/>
              </a:spcAft>
              <a:buSzPct val="100000"/>
              <a:buChar char="●"/>
            </a:pPr>
            <a:r>
              <a:rPr lang="en-US" sz="1400" u="sng" dirty="0">
                <a:solidFill>
                  <a:schemeClr val="dk1"/>
                </a:solidFill>
                <a:hlinkClick r:id="rId5">
                  <a:extLst>
                    <a:ext uri="{A12FA001-AC4F-418D-AE19-62706E023703}">
                      <ahyp:hlinkClr xmlns:ahyp="http://schemas.microsoft.com/office/drawing/2018/hyperlinkcolor" val="tx"/>
                    </a:ext>
                  </a:extLst>
                </a:hlinkClick>
              </a:rPr>
              <a:t>NW Natural Massively Overspent on Expanding Its System</a:t>
            </a:r>
            <a:endParaRPr lang="en-US" sz="1400" dirty="0"/>
          </a:p>
          <a:p>
            <a:pPr marL="432172" lvl="0" indent="-295168" algn="l" rtl="0">
              <a:spcBef>
                <a:spcPts val="0"/>
              </a:spcBef>
              <a:spcAft>
                <a:spcPts val="0"/>
              </a:spcAft>
              <a:buSzPct val="100000"/>
              <a:buChar char="●"/>
            </a:pPr>
            <a:r>
              <a:rPr lang="en-US" sz="1400" u="sng" dirty="0">
                <a:solidFill>
                  <a:schemeClr val="dk1"/>
                </a:solidFill>
                <a:hlinkClick r:id="rId6">
                  <a:extLst>
                    <a:ext uri="{A12FA001-AC4F-418D-AE19-62706E023703}">
                      <ahyp:hlinkClr xmlns:ahyp="http://schemas.microsoft.com/office/drawing/2018/hyperlinkcolor" val="tx"/>
                    </a:ext>
                  </a:extLst>
                </a:hlinkClick>
              </a:rPr>
              <a:t>Avista Charging Southern Oregon Exorbitant Amounts for Expanding the Gas System</a:t>
            </a:r>
            <a:endParaRPr lang="en-US" sz="1400" dirty="0"/>
          </a:p>
          <a:p>
            <a:pPr marL="432172" lvl="0" indent="-295168" algn="l" rtl="0">
              <a:spcBef>
                <a:spcPts val="0"/>
              </a:spcBef>
              <a:spcAft>
                <a:spcPts val="0"/>
              </a:spcAft>
              <a:buSzPct val="100000"/>
              <a:buChar char="●"/>
            </a:pPr>
            <a:r>
              <a:rPr lang="en-US" sz="1400" u="sng" dirty="0">
                <a:solidFill>
                  <a:schemeClr val="dk1"/>
                </a:solidFill>
                <a:hlinkClick r:id="rId7">
                  <a:extLst>
                    <a:ext uri="{A12FA001-AC4F-418D-AE19-62706E023703}">
                      <ahyp:hlinkClr xmlns:ahyp="http://schemas.microsoft.com/office/drawing/2018/hyperlinkcolor" val="tx"/>
                    </a:ext>
                  </a:extLst>
                </a:hlinkClick>
              </a:rPr>
              <a:t>NW Natural Builds New Facility with Tyson Foods</a:t>
            </a:r>
            <a:endParaRPr lang="en-US" sz="1400" dirty="0"/>
          </a:p>
          <a:p>
            <a:pPr marL="432172" lvl="0" indent="-295168" algn="l" rtl="0">
              <a:spcBef>
                <a:spcPts val="0"/>
              </a:spcBef>
              <a:spcAft>
                <a:spcPts val="0"/>
              </a:spcAft>
              <a:buSzPct val="100000"/>
              <a:buChar char="●"/>
            </a:pPr>
            <a:r>
              <a:rPr lang="en-US" sz="1400" u="sng" dirty="0">
                <a:solidFill>
                  <a:schemeClr val="dk1"/>
                </a:solidFill>
                <a:hlinkClick r:id="rId8">
                  <a:extLst>
                    <a:ext uri="{A12FA001-AC4F-418D-AE19-62706E023703}">
                      <ahyp:hlinkClr xmlns:ahyp="http://schemas.microsoft.com/office/drawing/2018/hyperlinkcolor" val="tx"/>
                    </a:ext>
                  </a:extLst>
                </a:hlinkClick>
              </a:rPr>
              <a:t>What is Renewable Natural Gas?</a:t>
            </a:r>
            <a:endParaRPr lang="en-US" sz="1400" dirty="0"/>
          </a:p>
          <a:p>
            <a:pPr marL="432172" lvl="0" indent="-295168" algn="l" rtl="0">
              <a:spcBef>
                <a:spcPts val="0"/>
              </a:spcBef>
              <a:spcAft>
                <a:spcPts val="0"/>
              </a:spcAft>
              <a:buSzPct val="100000"/>
              <a:buChar char="●"/>
            </a:pPr>
            <a:r>
              <a:rPr lang="en-US" sz="1400" u="sng" dirty="0">
                <a:solidFill>
                  <a:schemeClr val="dk1"/>
                </a:solidFill>
                <a:hlinkClick r:id="rId9">
                  <a:extLst>
                    <a:ext uri="{A12FA001-AC4F-418D-AE19-62706E023703}">
                      <ahyp:hlinkClr xmlns:ahyp="http://schemas.microsoft.com/office/drawing/2018/hyperlinkcolor" val="tx"/>
                    </a:ext>
                  </a:extLst>
                </a:hlinkClick>
              </a:rPr>
              <a:t>How Clean is Renewable Natural Gas?</a:t>
            </a:r>
            <a:endParaRPr lang="en-US" sz="1400" dirty="0"/>
          </a:p>
          <a:p>
            <a:pPr marL="432172" lvl="0" indent="-295168" algn="l" rtl="0">
              <a:spcBef>
                <a:spcPts val="0"/>
              </a:spcBef>
              <a:spcAft>
                <a:spcPts val="0"/>
              </a:spcAft>
              <a:buSzPct val="100000"/>
              <a:buChar char="●"/>
            </a:pPr>
            <a:r>
              <a:rPr lang="en-US" sz="1400" u="sng" dirty="0">
                <a:solidFill>
                  <a:schemeClr val="dk1"/>
                </a:solidFill>
                <a:hlinkClick r:id="rId10">
                  <a:extLst>
                    <a:ext uri="{A12FA001-AC4F-418D-AE19-62706E023703}">
                      <ahyp:hlinkClr xmlns:ahyp="http://schemas.microsoft.com/office/drawing/2018/hyperlinkcolor" val="tx"/>
                    </a:ext>
                  </a:extLst>
                </a:hlinkClick>
              </a:rPr>
              <a:t>What's the Deal with Hydrogen?</a:t>
            </a:r>
            <a:endParaRPr lang="en-US" sz="1400" dirty="0"/>
          </a:p>
          <a:p>
            <a:pPr marL="432172" lvl="0" indent="-295168" algn="l" rtl="0">
              <a:spcBef>
                <a:spcPts val="0"/>
              </a:spcBef>
              <a:spcAft>
                <a:spcPts val="0"/>
              </a:spcAft>
              <a:buSzPct val="100000"/>
              <a:buChar char="●"/>
            </a:pPr>
            <a:r>
              <a:rPr lang="en-US" sz="1400" u="sng" dirty="0">
                <a:solidFill>
                  <a:schemeClr val="dk1"/>
                </a:solidFill>
                <a:hlinkClick r:id="rId11">
                  <a:extLst>
                    <a:ext uri="{A12FA001-AC4F-418D-AE19-62706E023703}">
                      <ahyp:hlinkClr xmlns:ahyp="http://schemas.microsoft.com/office/drawing/2018/hyperlinkcolor" val="tx"/>
                    </a:ext>
                  </a:extLst>
                </a:hlinkClick>
              </a:rPr>
              <a:t>Potential Dangers of Blending Hydrogen and Natural Gas in Pipelines</a:t>
            </a:r>
            <a:endParaRPr lang="en-US" sz="1400" dirty="0"/>
          </a:p>
          <a:p>
            <a:pPr marL="432172" lvl="0" indent="-295168" algn="l" rtl="0">
              <a:spcBef>
                <a:spcPts val="0"/>
              </a:spcBef>
              <a:spcAft>
                <a:spcPts val="0"/>
              </a:spcAft>
              <a:buSzPct val="100000"/>
              <a:buChar char="●"/>
            </a:pPr>
            <a:r>
              <a:rPr lang="en-US" sz="1400" u="sng" dirty="0">
                <a:solidFill>
                  <a:schemeClr val="dk1"/>
                </a:solidFill>
                <a:hlinkClick r:id="rId12">
                  <a:extLst>
                    <a:ext uri="{A12FA001-AC4F-418D-AE19-62706E023703}">
                      <ahyp:hlinkClr xmlns:ahyp="http://schemas.microsoft.com/office/drawing/2018/hyperlinkcolor" val="tx"/>
                    </a:ext>
                  </a:extLst>
                </a:hlinkClick>
              </a:rPr>
              <a:t>NW Natural's Resource Planning Raises Questions at CUB</a:t>
            </a:r>
            <a:endParaRPr lang="en-US" sz="1400" dirty="0"/>
          </a:p>
        </p:txBody>
      </p:sp>
      <p:sp>
        <p:nvSpPr>
          <p:cNvPr id="360" name="Google Shape;360;p59"/>
          <p:cNvSpPr txBox="1">
            <a:spLocks noGrp="1"/>
          </p:cNvSpPr>
          <p:nvPr>
            <p:ph type="body" idx="2"/>
          </p:nvPr>
        </p:nvSpPr>
        <p:spPr>
          <a:xfrm>
            <a:off x="4690357" y="1267024"/>
            <a:ext cx="4311600" cy="3314875"/>
          </a:xfrm>
          <a:prstGeom prst="rect">
            <a:avLst/>
          </a:prstGeom>
        </p:spPr>
        <p:txBody>
          <a:bodyPr spcFirstLastPara="1" wrap="square" lIns="91425" tIns="91425" rIns="91425" bIns="91425" anchor="t" anchorCtr="0">
            <a:noAutofit/>
          </a:bodyPr>
          <a:lstStyle/>
          <a:p>
            <a:pPr marL="0" lvl="0" indent="0" algn="ctr" rtl="0">
              <a:lnSpc>
                <a:spcPct val="95000"/>
              </a:lnSpc>
              <a:spcBef>
                <a:spcPts val="0"/>
              </a:spcBef>
              <a:spcAft>
                <a:spcPts val="0"/>
              </a:spcAft>
              <a:buClr>
                <a:schemeClr val="accent4"/>
              </a:buClr>
              <a:buSzPts val="770"/>
              <a:buFont typeface="Arial"/>
              <a:buNone/>
            </a:pPr>
            <a:r>
              <a:rPr lang="en" sz="1600" b="1" dirty="0"/>
              <a:t>Bill Discount Programs: </a:t>
            </a:r>
            <a:endParaRPr sz="1600" b="1" dirty="0"/>
          </a:p>
          <a:p>
            <a:pPr marL="0" lvl="0" indent="0" algn="l" rtl="0">
              <a:lnSpc>
                <a:spcPct val="95000"/>
              </a:lnSpc>
              <a:spcBef>
                <a:spcPts val="0"/>
              </a:spcBef>
              <a:spcAft>
                <a:spcPts val="0"/>
              </a:spcAft>
              <a:buClr>
                <a:schemeClr val="accent4"/>
              </a:buClr>
              <a:buSzPts val="770"/>
              <a:buFont typeface="Arial"/>
              <a:buNone/>
            </a:pPr>
            <a:endParaRPr sz="1600" dirty="0"/>
          </a:p>
          <a:p>
            <a:pPr marL="0" lvl="0" indent="0" algn="l" rtl="0">
              <a:lnSpc>
                <a:spcPct val="95000"/>
              </a:lnSpc>
              <a:spcBef>
                <a:spcPts val="0"/>
              </a:spcBef>
              <a:spcAft>
                <a:spcPts val="0"/>
              </a:spcAft>
              <a:buClr>
                <a:schemeClr val="accent4"/>
              </a:buClr>
              <a:buSzPts val="770"/>
              <a:buFont typeface="Arial"/>
              <a:buNone/>
            </a:pPr>
            <a:r>
              <a:rPr lang="en" sz="1600" dirty="0"/>
              <a:t>PGE: </a:t>
            </a:r>
            <a:r>
              <a:rPr lang="en" sz="1600" dirty="0">
                <a:solidFill>
                  <a:srgbClr val="000000"/>
                </a:solidFill>
              </a:rPr>
              <a:t>Call 503-228-6322 or</a:t>
            </a:r>
            <a:r>
              <a:rPr lang="en" sz="1600" dirty="0"/>
              <a:t> </a:t>
            </a:r>
            <a:r>
              <a:rPr lang="en" sz="1600" u="sng" dirty="0">
                <a:solidFill>
                  <a:schemeClr val="dk1"/>
                </a:solidFill>
                <a:hlinkClick r:id="rId13">
                  <a:extLst>
                    <a:ext uri="{A12FA001-AC4F-418D-AE19-62706E023703}">
                      <ahyp:hlinkClr xmlns:ahyp="http://schemas.microsoft.com/office/drawing/2018/hyperlinkcolor" val="tx"/>
                    </a:ext>
                  </a:extLst>
                </a:hlinkClick>
              </a:rPr>
              <a:t>portlandgeneral.com/income-qualified-bill-discount</a:t>
            </a:r>
            <a:endParaRPr sz="1600" dirty="0"/>
          </a:p>
          <a:p>
            <a:pPr marL="0" lvl="0" indent="0" algn="l" rtl="0">
              <a:lnSpc>
                <a:spcPct val="95000"/>
              </a:lnSpc>
              <a:spcBef>
                <a:spcPts val="1512"/>
              </a:spcBef>
              <a:spcAft>
                <a:spcPts val="0"/>
              </a:spcAft>
              <a:buClr>
                <a:schemeClr val="accent4"/>
              </a:buClr>
              <a:buSzPts val="770"/>
              <a:buFont typeface="Arial"/>
              <a:buNone/>
            </a:pPr>
            <a:r>
              <a:rPr lang="en" sz="1600" dirty="0"/>
              <a:t>Pacific Power: </a:t>
            </a:r>
            <a:r>
              <a:rPr lang="en" sz="1600" dirty="0">
                <a:solidFill>
                  <a:srgbClr val="000000"/>
                </a:solidFill>
              </a:rPr>
              <a:t>Visit </a:t>
            </a:r>
            <a:r>
              <a:rPr lang="en" sz="1600" u="sng" dirty="0">
                <a:solidFill>
                  <a:schemeClr val="dk1"/>
                </a:solidFill>
                <a:hlinkClick r:id="rId14">
                  <a:extLst>
                    <a:ext uri="{A12FA001-AC4F-418D-AE19-62706E023703}">
                      <ahyp:hlinkClr xmlns:ahyp="http://schemas.microsoft.com/office/drawing/2018/hyperlinkcolor" val="tx"/>
                    </a:ext>
                  </a:extLst>
                </a:hlinkClick>
              </a:rPr>
              <a:t>PacificPower.net/LID</a:t>
            </a:r>
            <a:r>
              <a:rPr lang="en" sz="1600" dirty="0"/>
              <a:t> </a:t>
            </a:r>
            <a:r>
              <a:rPr lang="en" sz="1600" dirty="0">
                <a:solidFill>
                  <a:srgbClr val="000000"/>
                </a:solidFill>
              </a:rPr>
              <a:t>or call 1-888-221-7070</a:t>
            </a:r>
            <a:endParaRPr sz="1600" dirty="0">
              <a:solidFill>
                <a:srgbClr val="000000"/>
              </a:solidFill>
            </a:endParaRPr>
          </a:p>
          <a:p>
            <a:pPr marL="0" lvl="0" indent="0" algn="l" rtl="0">
              <a:lnSpc>
                <a:spcPct val="95000"/>
              </a:lnSpc>
              <a:spcBef>
                <a:spcPts val="1512"/>
              </a:spcBef>
              <a:spcAft>
                <a:spcPts val="0"/>
              </a:spcAft>
              <a:buClr>
                <a:schemeClr val="accent4"/>
              </a:buClr>
              <a:buSzPts val="770"/>
              <a:buFont typeface="Arial"/>
              <a:buNone/>
            </a:pPr>
            <a:r>
              <a:rPr lang="en" sz="1600" dirty="0"/>
              <a:t>NW Natural: </a:t>
            </a:r>
            <a:r>
              <a:rPr lang="en" sz="1600" dirty="0">
                <a:solidFill>
                  <a:srgbClr val="000000"/>
                </a:solidFill>
              </a:rPr>
              <a:t>Apply by calling </a:t>
            </a:r>
            <a:r>
              <a:rPr lang="en" sz="1600" dirty="0">
                <a:solidFill>
                  <a:srgbClr val="262626"/>
                </a:solidFill>
              </a:rPr>
              <a:t>503-226-4211 or 800-422-4012 Monday-Friday, 7am-6pm or online at </a:t>
            </a:r>
            <a:r>
              <a:rPr lang="en" sz="1600" u="sng" dirty="0">
                <a:solidFill>
                  <a:schemeClr val="dk1"/>
                </a:solidFill>
                <a:hlinkClick r:id="rId15">
                  <a:extLst>
                    <a:ext uri="{A12FA001-AC4F-418D-AE19-62706E023703}">
                      <ahyp:hlinkClr xmlns:ahyp="http://schemas.microsoft.com/office/drawing/2018/hyperlinkcolor" val="tx"/>
                    </a:ext>
                  </a:extLst>
                </a:hlinkClick>
              </a:rPr>
              <a:t>www.nwnatural.com/account/bill-discount-program</a:t>
            </a:r>
            <a:endParaRPr sz="1600" dirty="0"/>
          </a:p>
          <a:p>
            <a:pPr marL="0" lvl="0" indent="0">
              <a:lnSpc>
                <a:spcPct val="95000"/>
              </a:lnSpc>
              <a:spcBef>
                <a:spcPts val="1512"/>
              </a:spcBef>
              <a:spcAft>
                <a:spcPts val="1512"/>
              </a:spcAft>
              <a:buSzPts val="770"/>
              <a:buNone/>
            </a:pPr>
            <a:r>
              <a:rPr lang="en" sz="1600" dirty="0"/>
              <a:t>Avista: </a:t>
            </a:r>
            <a:r>
              <a:rPr lang="en" sz="1600" dirty="0">
                <a:solidFill>
                  <a:srgbClr val="000000"/>
                </a:solidFill>
              </a:rPr>
              <a:t>Apply online </a:t>
            </a:r>
            <a:r>
              <a:rPr lang="en" sz="1600" dirty="0">
                <a:solidFill>
                  <a:srgbClr val="262626"/>
                </a:solidFill>
              </a:rPr>
              <a:t>by calling 800-227-9187</a:t>
            </a:r>
            <a:r>
              <a:rPr lang="en" sz="1600" dirty="0"/>
              <a:t> </a:t>
            </a:r>
            <a:r>
              <a:rPr lang="en" sz="1600" dirty="0">
                <a:solidFill>
                  <a:schemeClr val="tx2"/>
                </a:solidFill>
              </a:rPr>
              <a:t>or online </a:t>
            </a:r>
            <a:r>
              <a:rPr lang="en" sz="1600" u="sng" dirty="0">
                <a:solidFill>
                  <a:schemeClr val="dk1"/>
                </a:solidFill>
                <a:hlinkClick r:id="rId16">
                  <a:extLst>
                    <a:ext uri="{A12FA001-AC4F-418D-AE19-62706E023703}">
                      <ahyp:hlinkClr xmlns:ahyp="http://schemas.microsoft.com/office/drawing/2018/hyperlinkcolor" val="tx"/>
                    </a:ext>
                  </a:extLst>
                </a:hlinkClick>
              </a:rPr>
              <a:t>myavista.com/MyEnergyRate</a:t>
            </a:r>
            <a:endParaRPr sz="1600" dirty="0">
              <a:solidFill>
                <a:srgbClr val="262626"/>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60"/>
          <p:cNvSpPr txBox="1">
            <a:spLocks noGrp="1"/>
          </p:cNvSpPr>
          <p:nvPr>
            <p:ph type="title"/>
          </p:nvPr>
        </p:nvSpPr>
        <p:spPr>
          <a:xfrm>
            <a:off x="882649" y="798600"/>
            <a:ext cx="5924825" cy="35463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4000" dirty="0">
                <a:latin typeface="Proxima Nova Semibold"/>
                <a:ea typeface="Proxima Nova Semibold"/>
                <a:cs typeface="Proxima Nova Semibold"/>
                <a:sym typeface="Proxima Nova Semibold"/>
              </a:rPr>
              <a:t>Methane is Bad for </a:t>
            </a:r>
            <a:endParaRPr sz="4000" dirty="0">
              <a:latin typeface="Proxima Nova Semibold"/>
              <a:ea typeface="Proxima Nova Semibold"/>
              <a:cs typeface="Proxima Nova Semibold"/>
              <a:sym typeface="Proxima Nova Semibold"/>
            </a:endParaRPr>
          </a:p>
          <a:p>
            <a:pPr marL="0" lvl="0" indent="0" algn="l" rtl="0">
              <a:spcBef>
                <a:spcPts val="0"/>
              </a:spcBef>
              <a:spcAft>
                <a:spcPts val="0"/>
              </a:spcAft>
              <a:buNone/>
            </a:pPr>
            <a:r>
              <a:rPr lang="en" sz="4000" dirty="0">
                <a:latin typeface="Proxima Nova Semibold"/>
                <a:ea typeface="Proxima Nova Semibold"/>
                <a:cs typeface="Proxima Nova Semibold"/>
                <a:sym typeface="Proxima Nova Semibold"/>
              </a:rPr>
              <a:t>our Climate and Our Wallets.</a:t>
            </a:r>
            <a:endParaRPr sz="4000" dirty="0">
              <a:latin typeface="Proxima Nova Semibold"/>
              <a:ea typeface="Proxima Nova Semibold"/>
              <a:cs typeface="Proxima Nova Semibold"/>
              <a:sym typeface="Proxima Nova Semibold"/>
            </a:endParaRPr>
          </a:p>
        </p:txBody>
      </p:sp>
      <p:pic>
        <p:nvPicPr>
          <p:cNvPr id="366" name="Google Shape;366;p60" title="BR_Icon_MidnightBG.jpg"/>
          <p:cNvPicPr preferRelativeResize="0"/>
          <p:nvPr/>
        </p:nvPicPr>
        <p:blipFill>
          <a:blip r:embed="rId3">
            <a:alphaModFix/>
          </a:blip>
          <a:stretch>
            <a:fillRect/>
          </a:stretch>
        </p:blipFill>
        <p:spPr>
          <a:xfrm>
            <a:off x="6678500" y="1513325"/>
            <a:ext cx="2279726" cy="227972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61"/>
          <p:cNvSpPr txBox="1">
            <a:spLocks noGrp="1"/>
          </p:cNvSpPr>
          <p:nvPr>
            <p:ph type="title"/>
          </p:nvPr>
        </p:nvSpPr>
        <p:spPr>
          <a:xfrm>
            <a:off x="271700" y="500925"/>
            <a:ext cx="8520600" cy="623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latin typeface="Proxima Nova Semibold"/>
                <a:ea typeface="Proxima Nova Semibold"/>
                <a:cs typeface="Proxima Nova Semibold"/>
                <a:sym typeface="Proxima Nova Semibold"/>
              </a:rPr>
              <a:t>Do you think Methane is better than coal for the CLIMATE?</a:t>
            </a:r>
            <a:endParaRPr dirty="0">
              <a:latin typeface="Proxima Nova Semibold"/>
              <a:ea typeface="Proxima Nova Semibold"/>
              <a:cs typeface="Proxima Nova Semibold"/>
              <a:sym typeface="Proxima Nova Semibold"/>
            </a:endParaRPr>
          </a:p>
        </p:txBody>
      </p:sp>
      <p:sp>
        <p:nvSpPr>
          <p:cNvPr id="372" name="Google Shape;372;p61"/>
          <p:cNvSpPr txBox="1">
            <a:spLocks noGrp="1"/>
          </p:cNvSpPr>
          <p:nvPr>
            <p:ph type="body" idx="1"/>
          </p:nvPr>
        </p:nvSpPr>
        <p:spPr>
          <a:xfrm>
            <a:off x="271700" y="1426150"/>
            <a:ext cx="5000100" cy="350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b="1" dirty="0">
                <a:solidFill>
                  <a:schemeClr val="dk1"/>
                </a:solidFill>
                <a:latin typeface="Proxima Nova"/>
                <a:ea typeface="Proxima Nova"/>
                <a:cs typeface="Proxima Nova"/>
                <a:sym typeface="Proxima Nova"/>
              </a:rPr>
              <a:t>Perception problem: </a:t>
            </a:r>
            <a:endParaRPr sz="2400" b="1" dirty="0">
              <a:solidFill>
                <a:schemeClr val="dk1"/>
              </a:solidFill>
              <a:latin typeface="Proxima Nova"/>
              <a:ea typeface="Proxima Nova"/>
              <a:cs typeface="Proxima Nova"/>
              <a:sym typeface="Proxima Nova"/>
            </a:endParaRPr>
          </a:p>
          <a:p>
            <a:pPr marL="0" lvl="0" indent="0" algn="l" rtl="0">
              <a:spcBef>
                <a:spcPts val="1200"/>
              </a:spcBef>
              <a:spcAft>
                <a:spcPts val="0"/>
              </a:spcAft>
              <a:buNone/>
            </a:pPr>
            <a:r>
              <a:rPr lang="en" sz="1800" b="1" dirty="0">
                <a:solidFill>
                  <a:schemeClr val="tx2"/>
                </a:solidFill>
                <a:latin typeface="Proxima Nova"/>
                <a:ea typeface="Proxima Nova"/>
                <a:cs typeface="Proxima Nova"/>
                <a:sym typeface="Proxima Nova"/>
              </a:rPr>
              <a:t>Many Oregonians don’t understand why we should reduce gas use.</a:t>
            </a:r>
            <a:endParaRPr sz="1800" b="1" dirty="0">
              <a:solidFill>
                <a:schemeClr val="tx2"/>
              </a:solidFill>
              <a:latin typeface="Proxima Nova"/>
              <a:ea typeface="Proxima Nova"/>
              <a:cs typeface="Proxima Nova"/>
              <a:sym typeface="Proxima Nova"/>
            </a:endParaRPr>
          </a:p>
          <a:p>
            <a:pPr marL="0" lvl="0" indent="0" algn="l" rtl="0">
              <a:spcBef>
                <a:spcPts val="1200"/>
              </a:spcBef>
              <a:spcAft>
                <a:spcPts val="0"/>
              </a:spcAft>
              <a:buNone/>
            </a:pPr>
            <a:r>
              <a:rPr lang="en" sz="1800" b="1" dirty="0">
                <a:solidFill>
                  <a:schemeClr val="tx2"/>
                </a:solidFill>
                <a:latin typeface="Proxima Nova"/>
                <a:ea typeface="Proxima Nova"/>
                <a:cs typeface="Proxima Nova"/>
                <a:sym typeface="Proxima Nova"/>
              </a:rPr>
              <a:t>Many believe it’s a “natural” source of energy and think it is “clean.”</a:t>
            </a:r>
            <a:endParaRPr sz="1800" b="1" dirty="0">
              <a:solidFill>
                <a:schemeClr val="tx2"/>
              </a:solidFill>
              <a:latin typeface="Proxima Nova"/>
              <a:ea typeface="Proxima Nova"/>
              <a:cs typeface="Proxima Nova"/>
              <a:sym typeface="Proxima Nova"/>
            </a:endParaRPr>
          </a:p>
          <a:p>
            <a:pPr marL="0" lvl="0" indent="0" algn="l" rtl="0">
              <a:spcBef>
                <a:spcPts val="1200"/>
              </a:spcBef>
              <a:spcAft>
                <a:spcPts val="1200"/>
              </a:spcAft>
              <a:buNone/>
            </a:pPr>
            <a:r>
              <a:rPr lang="en" sz="1800" b="1" dirty="0">
                <a:solidFill>
                  <a:schemeClr val="tx2"/>
                </a:solidFill>
                <a:latin typeface="Proxima Nova"/>
                <a:ea typeface="Proxima Nova"/>
                <a:cs typeface="Proxima Nova"/>
                <a:sym typeface="Proxima Nova"/>
              </a:rPr>
              <a:t>Less than half of Oregonians understand methane is as big a contributor to climate change as coal.</a:t>
            </a:r>
            <a:endParaRPr sz="1800" b="1" dirty="0">
              <a:solidFill>
                <a:schemeClr val="tx2"/>
              </a:solidFill>
              <a:latin typeface="Proxima Nova"/>
              <a:ea typeface="Proxima Nova"/>
              <a:cs typeface="Proxima Nova"/>
              <a:sym typeface="Proxima Nova"/>
            </a:endParaRPr>
          </a:p>
        </p:txBody>
      </p:sp>
      <p:pic>
        <p:nvPicPr>
          <p:cNvPr id="373" name="Google Shape;373;p61" title="Gas Flare_pollution.jpeg"/>
          <p:cNvPicPr preferRelativeResize="0"/>
          <p:nvPr/>
        </p:nvPicPr>
        <p:blipFill rotWithShape="1">
          <a:blip r:embed="rId3">
            <a:alphaModFix/>
          </a:blip>
          <a:srcRect t="15987"/>
          <a:stretch/>
        </p:blipFill>
        <p:spPr>
          <a:xfrm>
            <a:off x="5607750" y="1337387"/>
            <a:ext cx="2525751" cy="377222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65"/>
          <p:cNvSpPr txBox="1">
            <a:spLocks noGrp="1"/>
          </p:cNvSpPr>
          <p:nvPr>
            <p:ph type="title"/>
          </p:nvPr>
        </p:nvSpPr>
        <p:spPr>
          <a:xfrm>
            <a:off x="311700" y="0"/>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Proxima Nova Semibold"/>
                <a:ea typeface="Proxima Nova Semibold"/>
                <a:cs typeface="Proxima Nova Semibold"/>
                <a:sym typeface="Proxima Nova Semibold"/>
              </a:rPr>
              <a:t>Methane is Bad for the CLIMATE</a:t>
            </a:r>
            <a:endParaRPr>
              <a:latin typeface="Proxima Nova Semibold"/>
              <a:ea typeface="Proxima Nova Semibold"/>
              <a:cs typeface="Proxima Nova Semibold"/>
              <a:sym typeface="Proxima Nova Semibold"/>
            </a:endParaRPr>
          </a:p>
        </p:txBody>
      </p:sp>
      <p:sp>
        <p:nvSpPr>
          <p:cNvPr id="397" name="Google Shape;397;p65"/>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398" name="Google Shape;398;p65"/>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399" name="Google Shape;399;p65"/>
          <p:cNvPicPr preferRelativeResize="0"/>
          <p:nvPr/>
        </p:nvPicPr>
        <p:blipFill>
          <a:blip r:embed="rId3">
            <a:alphaModFix/>
          </a:blip>
          <a:stretch>
            <a:fillRect/>
          </a:stretch>
        </p:blipFill>
        <p:spPr>
          <a:xfrm>
            <a:off x="-183725" y="0"/>
            <a:ext cx="9327725" cy="5143500"/>
          </a:xfrm>
          <a:prstGeom prst="rect">
            <a:avLst/>
          </a:prstGeom>
          <a:noFill/>
          <a:ln>
            <a:noFill/>
          </a:ln>
        </p:spPr>
      </p:pic>
      <p:sp>
        <p:nvSpPr>
          <p:cNvPr id="400" name="Google Shape;400;p65"/>
          <p:cNvSpPr txBox="1"/>
          <p:nvPr/>
        </p:nvSpPr>
        <p:spPr>
          <a:xfrm>
            <a:off x="544050" y="4761975"/>
            <a:ext cx="7041000" cy="3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u="sng">
                <a:solidFill>
                  <a:schemeClr val="accent1"/>
                </a:solidFill>
                <a:hlinkClick r:id="rId4">
                  <a:extLst>
                    <a:ext uri="{A12FA001-AC4F-418D-AE19-62706E023703}">
                      <ahyp:hlinkClr xmlns:ahyp="http://schemas.microsoft.com/office/drawing/2018/hyperlinkcolor" val="tx"/>
                    </a:ext>
                  </a:extLst>
                </a:hlinkClick>
              </a:rPr>
              <a:t>The Climate Spiral</a:t>
            </a:r>
            <a:endParaRPr sz="1800">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latin typeface="Proxima Nova Semibold"/>
                <a:ea typeface="Proxima Nova Semibold"/>
                <a:cs typeface="Proxima Nova Semibold"/>
                <a:sym typeface="Proxima Nova Semibold"/>
              </a:rPr>
              <a:t>Just because methane is called “natural” gas, doesn’t mean it’s safe.</a:t>
            </a:r>
            <a:endParaRPr>
              <a:latin typeface="Proxima Nova Semibold"/>
              <a:ea typeface="Proxima Nova Semibold"/>
              <a:cs typeface="Proxima Nova Semibold"/>
              <a:sym typeface="Proxima Nova Semibold"/>
            </a:endParaRPr>
          </a:p>
        </p:txBody>
      </p:sp>
      <p:pic>
        <p:nvPicPr>
          <p:cNvPr id="163" name="Google Shape;163;p31" title="BR_Icon_MidnightBG.jpg"/>
          <p:cNvPicPr preferRelativeResize="0"/>
          <p:nvPr/>
        </p:nvPicPr>
        <p:blipFill>
          <a:blip r:embed="rId3">
            <a:alphaModFix/>
          </a:blip>
          <a:stretch>
            <a:fillRect/>
          </a:stretch>
        </p:blipFill>
        <p:spPr>
          <a:xfrm>
            <a:off x="6678500" y="1513325"/>
            <a:ext cx="2279726" cy="227972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62"/>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Why Methane is a big Problem</a:t>
            </a:r>
            <a:endParaRPr/>
          </a:p>
        </p:txBody>
      </p:sp>
      <p:sp>
        <p:nvSpPr>
          <p:cNvPr id="379" name="Google Shape;379;p62"/>
          <p:cNvSpPr txBox="1">
            <a:spLocks noGrp="1"/>
          </p:cNvSpPr>
          <p:nvPr>
            <p:ph type="body" idx="1"/>
          </p:nvPr>
        </p:nvSpPr>
        <p:spPr>
          <a:xfrm>
            <a:off x="311700" y="1505700"/>
            <a:ext cx="6472800" cy="3550800"/>
          </a:xfrm>
          <a:prstGeom prst="rect">
            <a:avLst/>
          </a:prstGeom>
        </p:spPr>
        <p:txBody>
          <a:bodyPr spcFirstLastPara="1" wrap="square" lIns="91425" tIns="91425" rIns="91425" bIns="91425" anchor="t" anchorCtr="0">
            <a:noAutofit/>
          </a:bodyPr>
          <a:lstStyle/>
          <a:p>
            <a:pPr marL="457200" lvl="0" indent="-355600" algn="l" rtl="0">
              <a:lnSpc>
                <a:spcPct val="100000"/>
              </a:lnSpc>
              <a:spcBef>
                <a:spcPts val="0"/>
              </a:spcBef>
              <a:spcAft>
                <a:spcPts val="0"/>
              </a:spcAft>
              <a:buClr>
                <a:schemeClr val="lt2"/>
              </a:buClr>
              <a:buSzPts val="2000"/>
              <a:buChar char="●"/>
            </a:pPr>
            <a:r>
              <a:rPr lang="en" sz="2000" dirty="0">
                <a:solidFill>
                  <a:schemeClr val="lt2"/>
                </a:solidFill>
              </a:rPr>
              <a:t>Methane is a </a:t>
            </a:r>
            <a:r>
              <a:rPr lang="en" sz="2000" b="1" dirty="0">
                <a:solidFill>
                  <a:schemeClr val="lt2"/>
                </a:solidFill>
              </a:rPr>
              <a:t>potent</a:t>
            </a:r>
            <a:r>
              <a:rPr lang="en" sz="2000" dirty="0">
                <a:solidFill>
                  <a:schemeClr val="lt2"/>
                </a:solidFill>
              </a:rPr>
              <a:t> greenhouse gas, it traps heat much more effectively than CO2</a:t>
            </a:r>
            <a:endParaRPr sz="2000" dirty="0">
              <a:solidFill>
                <a:schemeClr val="lt2"/>
              </a:solidFill>
            </a:endParaRPr>
          </a:p>
          <a:p>
            <a:pPr marL="457200" lvl="0" indent="-355600" algn="l" rtl="0">
              <a:lnSpc>
                <a:spcPct val="100000"/>
              </a:lnSpc>
              <a:spcBef>
                <a:spcPts val="1000"/>
              </a:spcBef>
              <a:spcAft>
                <a:spcPts val="0"/>
              </a:spcAft>
              <a:buClr>
                <a:schemeClr val="lt2"/>
              </a:buClr>
              <a:buSzPts val="2000"/>
              <a:buChar char="●"/>
            </a:pPr>
            <a:r>
              <a:rPr lang="en" sz="2000" dirty="0">
                <a:solidFill>
                  <a:schemeClr val="lt2"/>
                </a:solidFill>
              </a:rPr>
              <a:t>Major sources of methane are fossil gas production, pipelines, leaks, &amp; appliances in buildings</a:t>
            </a:r>
            <a:endParaRPr sz="2000" dirty="0">
              <a:solidFill>
                <a:schemeClr val="lt2"/>
              </a:solidFill>
            </a:endParaRPr>
          </a:p>
          <a:p>
            <a:pPr marL="457200" lvl="0" indent="-355600" algn="l" rtl="0">
              <a:lnSpc>
                <a:spcPct val="100000"/>
              </a:lnSpc>
              <a:spcBef>
                <a:spcPts val="1000"/>
              </a:spcBef>
              <a:spcAft>
                <a:spcPts val="0"/>
              </a:spcAft>
              <a:buClr>
                <a:schemeClr val="lt2"/>
              </a:buClr>
              <a:buSzPts val="2000"/>
              <a:buChar char="●"/>
            </a:pPr>
            <a:r>
              <a:rPr lang="en" sz="2000" dirty="0">
                <a:solidFill>
                  <a:schemeClr val="lt2"/>
                </a:solidFill>
              </a:rPr>
              <a:t>In Oregon, buildings, agriculture, and dairy farms are the largest sources of methane pollution</a:t>
            </a:r>
            <a:endParaRPr sz="2000" dirty="0">
              <a:solidFill>
                <a:schemeClr val="lt2"/>
              </a:solidFill>
            </a:endParaRPr>
          </a:p>
          <a:p>
            <a:pPr marL="457200" lvl="0" indent="-355600" algn="l" rtl="0">
              <a:lnSpc>
                <a:spcPct val="100000"/>
              </a:lnSpc>
              <a:spcBef>
                <a:spcPts val="1000"/>
              </a:spcBef>
              <a:buClr>
                <a:schemeClr val="lt2"/>
              </a:buClr>
              <a:buSzPts val="2000"/>
              <a:buChar char="●"/>
            </a:pPr>
            <a:r>
              <a:rPr lang="en" sz="2000" dirty="0">
                <a:solidFill>
                  <a:schemeClr val="lt2"/>
                </a:solidFill>
              </a:rPr>
              <a:t>Methane leaks along the whole system – from the well, to the pipeline to the burner in our homes.</a:t>
            </a:r>
          </a:p>
          <a:p>
            <a:pPr marL="457200" lvl="0" indent="-355600" algn="l" rtl="0">
              <a:lnSpc>
                <a:spcPct val="100000"/>
              </a:lnSpc>
              <a:spcBef>
                <a:spcPts val="1000"/>
              </a:spcBef>
              <a:spcAft>
                <a:spcPts val="1000"/>
              </a:spcAft>
              <a:buClr>
                <a:schemeClr val="lt2"/>
              </a:buClr>
              <a:buSzPts val="2000"/>
              <a:buChar char="●"/>
            </a:pPr>
            <a:r>
              <a:rPr lang="en" sz="2000" dirty="0">
                <a:solidFill>
                  <a:schemeClr val="lt2"/>
                </a:solidFill>
              </a:rPr>
              <a:t>When methane is burned it still makes CO2</a:t>
            </a:r>
            <a:endParaRPr sz="2000" dirty="0">
              <a:solidFill>
                <a:schemeClr val="lt2"/>
              </a:solidFill>
            </a:endParaRPr>
          </a:p>
        </p:txBody>
      </p:sp>
      <p:pic>
        <p:nvPicPr>
          <p:cNvPr id="380" name="Google Shape;380;p62"/>
          <p:cNvPicPr preferRelativeResize="0"/>
          <p:nvPr/>
        </p:nvPicPr>
        <p:blipFill>
          <a:blip r:embed="rId3">
            <a:alphaModFix/>
          </a:blip>
          <a:stretch>
            <a:fillRect/>
          </a:stretch>
        </p:blipFill>
        <p:spPr>
          <a:xfrm>
            <a:off x="7254551" y="0"/>
            <a:ext cx="1889449" cy="514349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63"/>
          <p:cNvSpPr txBox="1">
            <a:spLocks noGrp="1"/>
          </p:cNvSpPr>
          <p:nvPr>
            <p:ph type="title"/>
          </p:nvPr>
        </p:nvSpPr>
        <p:spPr>
          <a:xfrm>
            <a:off x="76800" y="329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Human Caused Climate Change</a:t>
            </a:r>
            <a:endParaRPr dirty="0"/>
          </a:p>
        </p:txBody>
      </p:sp>
      <p:sp>
        <p:nvSpPr>
          <p:cNvPr id="386" name="Google Shape;386;p63"/>
          <p:cNvSpPr txBox="1"/>
          <p:nvPr/>
        </p:nvSpPr>
        <p:spPr>
          <a:xfrm>
            <a:off x="224450" y="1212425"/>
            <a:ext cx="4627800" cy="36060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242716"/>
              </a:buClr>
              <a:buSzPts val="1800"/>
              <a:buChar char="●"/>
            </a:pPr>
            <a:r>
              <a:rPr lang="en" sz="1800">
                <a:solidFill>
                  <a:srgbClr val="242716"/>
                </a:solidFill>
              </a:rPr>
              <a:t>Although the Earth goes through periods of warming and cooling, human activity has increased the warming we’ve been seeing since the 1950s. </a:t>
            </a:r>
            <a:endParaRPr sz="1800">
              <a:solidFill>
                <a:srgbClr val="242716"/>
              </a:solidFill>
            </a:endParaRPr>
          </a:p>
          <a:p>
            <a:pPr marL="457200" lvl="0" indent="0" algn="l" rtl="0">
              <a:spcBef>
                <a:spcPts val="0"/>
              </a:spcBef>
              <a:spcAft>
                <a:spcPts val="0"/>
              </a:spcAft>
              <a:buNone/>
            </a:pPr>
            <a:endParaRPr sz="1800">
              <a:solidFill>
                <a:srgbClr val="242716"/>
              </a:solidFill>
            </a:endParaRPr>
          </a:p>
          <a:p>
            <a:pPr marL="457200" lvl="0" indent="-342900" algn="l" rtl="0">
              <a:spcBef>
                <a:spcPts val="0"/>
              </a:spcBef>
              <a:spcAft>
                <a:spcPts val="0"/>
              </a:spcAft>
              <a:buClr>
                <a:srgbClr val="242716"/>
              </a:buClr>
              <a:buSzPts val="1800"/>
              <a:buChar char="●"/>
            </a:pPr>
            <a:r>
              <a:rPr lang="en" sz="1800">
                <a:solidFill>
                  <a:srgbClr val="242716"/>
                </a:solidFill>
              </a:rPr>
              <a:t>Burning fossil fuels is one of the largest contributors to climate change, which causes an increase in the concentration of Greenhouse Gases in the atmosphere. </a:t>
            </a:r>
            <a:r>
              <a:rPr lang="en" sz="1800">
                <a:solidFill>
                  <a:schemeClr val="dk2"/>
                </a:solidFill>
              </a:rPr>
              <a:t>Methane contributes faster than other GHGs</a:t>
            </a:r>
            <a:r>
              <a:rPr lang="en" sz="1800">
                <a:solidFill>
                  <a:srgbClr val="242716"/>
                </a:solidFill>
              </a:rPr>
              <a:t>.  </a:t>
            </a:r>
            <a:endParaRPr sz="1800">
              <a:solidFill>
                <a:srgbClr val="242716"/>
              </a:solidFill>
            </a:endParaRPr>
          </a:p>
          <a:p>
            <a:pPr marL="0" lvl="0" indent="0" algn="l" rtl="0">
              <a:spcBef>
                <a:spcPts val="0"/>
              </a:spcBef>
              <a:spcAft>
                <a:spcPts val="0"/>
              </a:spcAft>
              <a:buNone/>
            </a:pPr>
            <a:endParaRPr sz="1800">
              <a:solidFill>
                <a:srgbClr val="242716"/>
              </a:solidFill>
            </a:endParaRPr>
          </a:p>
          <a:p>
            <a:pPr marL="0" lvl="0" indent="0" algn="l" rtl="0">
              <a:spcBef>
                <a:spcPts val="0"/>
              </a:spcBef>
              <a:spcAft>
                <a:spcPts val="0"/>
              </a:spcAft>
              <a:buNone/>
            </a:pPr>
            <a:endParaRPr sz="1800">
              <a:solidFill>
                <a:srgbClr val="242716"/>
              </a:solidFill>
            </a:endParaRPr>
          </a:p>
        </p:txBody>
      </p:sp>
      <p:pic>
        <p:nvPicPr>
          <p:cNvPr id="387" name="Google Shape;387;p63"/>
          <p:cNvPicPr preferRelativeResize="0"/>
          <p:nvPr/>
        </p:nvPicPr>
        <p:blipFill>
          <a:blip r:embed="rId3">
            <a:alphaModFix/>
          </a:blip>
          <a:stretch>
            <a:fillRect/>
          </a:stretch>
        </p:blipFill>
        <p:spPr>
          <a:xfrm>
            <a:off x="5062743" y="668150"/>
            <a:ext cx="3979906" cy="41188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953" y="177902"/>
            <a:ext cx="6554856" cy="857250"/>
          </a:xfrm>
        </p:spPr>
        <p:txBody>
          <a:bodyPr>
            <a:normAutofit/>
          </a:bodyPr>
          <a:lstStyle/>
          <a:p>
            <a:r>
              <a:rPr lang="en-US" dirty="0">
                <a:solidFill>
                  <a:schemeClr val="bg2">
                    <a:lumMod val="75000"/>
                  </a:schemeClr>
                </a:solidFill>
              </a:rPr>
              <a:t>Methane Leaks: 3% of Production</a:t>
            </a:r>
          </a:p>
        </p:txBody>
      </p:sp>
      <p:pic>
        <p:nvPicPr>
          <p:cNvPr id="7171" name="Picture 3"/>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b="40531"/>
          <a:stretch/>
        </p:blipFill>
        <p:spPr bwMode="auto">
          <a:xfrm>
            <a:off x="-24705" y="876300"/>
            <a:ext cx="9168705" cy="3794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371600" y="4790200"/>
            <a:ext cx="3309730" cy="253916"/>
          </a:xfrm>
          <a:prstGeom prst="rect">
            <a:avLst/>
          </a:prstGeom>
          <a:noFill/>
        </p:spPr>
        <p:txBody>
          <a:bodyPr wrap="square" rtlCol="0">
            <a:spAutoFit/>
          </a:bodyPr>
          <a:lstStyle/>
          <a:p>
            <a:r>
              <a:rPr lang="en-US" sz="1050" dirty="0"/>
              <a:t>Credit: Stanford University/Science-2014</a:t>
            </a:r>
          </a:p>
        </p:txBody>
      </p:sp>
    </p:spTree>
    <p:extLst>
      <p:ext uri="{BB962C8B-B14F-4D97-AF65-F5344CB8AC3E}">
        <p14:creationId xmlns:p14="http://schemas.microsoft.com/office/powerpoint/2010/main" val="1637912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25C165D-D1E0-9688-BAEE-9F3B737C7D04}"/>
              </a:ext>
            </a:extLst>
          </p:cNvPr>
          <p:cNvPicPr>
            <a:picLocks noGrp="1" noChangeAspect="1"/>
          </p:cNvPicPr>
          <p:nvPr>
            <p:ph sz="half" idx="2"/>
          </p:nvPr>
        </p:nvPicPr>
        <p:blipFill rotWithShape="1">
          <a:blip r:embed="rId3">
            <a:alphaModFix amt="60000"/>
          </a:blip>
          <a:srcRect l="16453" r="9773"/>
          <a:stretch/>
        </p:blipFill>
        <p:spPr>
          <a:xfrm>
            <a:off x="15" y="7"/>
            <a:ext cx="9141699" cy="5142461"/>
          </a:xfrm>
          <a:prstGeom prst="rect">
            <a:avLst/>
          </a:prstGeom>
        </p:spPr>
      </p:pic>
      <p:sp>
        <p:nvSpPr>
          <p:cNvPr id="2" name="Title 1">
            <a:extLst>
              <a:ext uri="{FF2B5EF4-FFF2-40B4-BE49-F238E27FC236}">
                <a16:creationId xmlns:a16="http://schemas.microsoft.com/office/drawing/2014/main" id="{111216C7-42D1-C19A-2964-E6F42E8EE456}"/>
              </a:ext>
            </a:extLst>
          </p:cNvPr>
          <p:cNvSpPr>
            <a:spLocks noGrp="1"/>
          </p:cNvSpPr>
          <p:nvPr>
            <p:ph type="title"/>
          </p:nvPr>
        </p:nvSpPr>
        <p:spPr>
          <a:xfrm>
            <a:off x="436836" y="689403"/>
            <a:ext cx="3596462" cy="3763670"/>
          </a:xfrm>
        </p:spPr>
        <p:txBody>
          <a:bodyPr spcFirstLastPara="1" vert="horz" wrap="square" lIns="68580" tIns="34290" rIns="68580" bIns="34290" rtlCol="0" anchor="ctr" anchorCtr="0">
            <a:normAutofit/>
          </a:bodyPr>
          <a:lstStyle/>
          <a:p>
            <a:r>
              <a:rPr lang="en-US" kern="1200" dirty="0">
                <a:solidFill>
                  <a:schemeClr val="bg2">
                    <a:lumMod val="75000"/>
                  </a:schemeClr>
                </a:solidFill>
                <a:latin typeface="+mj-lt"/>
                <a:ea typeface="+mj-ea"/>
                <a:cs typeface="+mj-cs"/>
              </a:rPr>
              <a:t>How Do We Eliminate Leaks?</a:t>
            </a:r>
          </a:p>
        </p:txBody>
      </p:sp>
      <p:sp>
        <p:nvSpPr>
          <p:cNvPr id="3" name="Content Placeholder 2">
            <a:extLst>
              <a:ext uri="{FF2B5EF4-FFF2-40B4-BE49-F238E27FC236}">
                <a16:creationId xmlns:a16="http://schemas.microsoft.com/office/drawing/2014/main" id="{91B44CAB-5C7B-1D2E-27F2-E780C6FB8797}"/>
              </a:ext>
            </a:extLst>
          </p:cNvPr>
          <p:cNvSpPr>
            <a:spLocks noGrp="1"/>
          </p:cNvSpPr>
          <p:nvPr>
            <p:ph sz="half" idx="1"/>
          </p:nvPr>
        </p:nvSpPr>
        <p:spPr>
          <a:xfrm>
            <a:off x="4646529" y="544904"/>
            <a:ext cx="4001861" cy="3762807"/>
          </a:xfrm>
        </p:spPr>
        <p:txBody>
          <a:bodyPr spcFirstLastPara="1" vert="horz" wrap="square" lIns="68580" tIns="34290" rIns="68580" bIns="34290" rtlCol="0" anchor="ctr" anchorCtr="0">
            <a:normAutofit fontScale="32500" lnSpcReduction="20000"/>
          </a:bodyPr>
          <a:lstStyle/>
          <a:p>
            <a:r>
              <a:rPr lang="en-US" sz="7700" dirty="0">
                <a:solidFill>
                  <a:schemeClr val="accent3"/>
                </a:solidFill>
              </a:rPr>
              <a:t>Cap abandoned wells</a:t>
            </a:r>
          </a:p>
          <a:p>
            <a:r>
              <a:rPr lang="en-US" sz="7700" dirty="0">
                <a:solidFill>
                  <a:schemeClr val="accent3"/>
                </a:solidFill>
              </a:rPr>
              <a:t>Find and fix leaks</a:t>
            </a:r>
          </a:p>
          <a:p>
            <a:r>
              <a:rPr lang="en-US" sz="7700" dirty="0">
                <a:solidFill>
                  <a:schemeClr val="accent3"/>
                </a:solidFill>
              </a:rPr>
              <a:t>Reduce methane use:</a:t>
            </a:r>
          </a:p>
          <a:p>
            <a:pPr lvl="1"/>
            <a:r>
              <a:rPr lang="en-US" sz="7700" dirty="0">
                <a:solidFill>
                  <a:schemeClr val="accent3"/>
                </a:solidFill>
              </a:rPr>
              <a:t>Building efficiency</a:t>
            </a:r>
          </a:p>
          <a:p>
            <a:pPr lvl="1"/>
            <a:r>
              <a:rPr lang="en-US" sz="7700" dirty="0">
                <a:solidFill>
                  <a:schemeClr val="accent3"/>
                </a:solidFill>
              </a:rPr>
              <a:t>Electrify everything</a:t>
            </a:r>
          </a:p>
          <a:p>
            <a:pPr lvl="1"/>
            <a:r>
              <a:rPr lang="en-US" sz="7700" dirty="0">
                <a:solidFill>
                  <a:schemeClr val="accent3"/>
                </a:solidFill>
              </a:rPr>
              <a:t>Don’t replace with biogas</a:t>
            </a:r>
          </a:p>
          <a:p>
            <a:endParaRPr lang="en-US" sz="1350" dirty="0">
              <a:solidFill>
                <a:srgbClr val="FFFFFF"/>
              </a:solidFill>
            </a:endParaRPr>
          </a:p>
        </p:txBody>
      </p:sp>
    </p:spTree>
    <p:extLst>
      <p:ext uri="{BB962C8B-B14F-4D97-AF65-F5344CB8AC3E}">
        <p14:creationId xmlns:p14="http://schemas.microsoft.com/office/powerpoint/2010/main" val="148807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6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accent4"/>
              </a:buClr>
              <a:buSzPts val="1100"/>
              <a:buFont typeface="Arial"/>
              <a:buNone/>
            </a:pPr>
            <a:r>
              <a:rPr lang="en" u="sng"/>
              <a:t>Real Solutions:</a:t>
            </a:r>
            <a:r>
              <a:rPr lang="en"/>
              <a:t> Electrification &amp; Grid Resilience</a:t>
            </a:r>
            <a:endParaRPr/>
          </a:p>
        </p:txBody>
      </p:sp>
      <p:sp>
        <p:nvSpPr>
          <p:cNvPr id="414" name="Google Shape;414;p67"/>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b="1" dirty="0">
                <a:solidFill>
                  <a:schemeClr val="dk1"/>
                </a:solidFill>
              </a:rPr>
              <a:t>Electrification: </a:t>
            </a:r>
            <a:endParaRPr sz="2000" b="1" dirty="0">
              <a:solidFill>
                <a:schemeClr val="dk1"/>
              </a:solidFill>
            </a:endParaRPr>
          </a:p>
          <a:p>
            <a:pPr marL="457200" lvl="0" indent="-336550" algn="l" rtl="0">
              <a:spcBef>
                <a:spcPts val="1200"/>
              </a:spcBef>
              <a:spcAft>
                <a:spcPts val="0"/>
              </a:spcAft>
              <a:buSzPts val="1700"/>
              <a:buChar char="●"/>
            </a:pPr>
            <a:r>
              <a:rPr lang="en" sz="1700" dirty="0"/>
              <a:t>Shift homes &amp; buildings from gas to electric pumps, water heaters, induction stoves </a:t>
            </a:r>
            <a:endParaRPr sz="1700" dirty="0"/>
          </a:p>
        </p:txBody>
      </p:sp>
      <p:sp>
        <p:nvSpPr>
          <p:cNvPr id="415" name="Google Shape;415;p67"/>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b="1" dirty="0">
                <a:solidFill>
                  <a:schemeClr val="dk1"/>
                </a:solidFill>
              </a:rPr>
              <a:t>Grid Resilience:  </a:t>
            </a:r>
            <a:endParaRPr sz="2000" b="1" dirty="0">
              <a:solidFill>
                <a:schemeClr val="dk1"/>
              </a:solidFill>
            </a:endParaRPr>
          </a:p>
          <a:p>
            <a:pPr marL="457200" lvl="0" indent="-336550" algn="l" rtl="0">
              <a:spcBef>
                <a:spcPts val="1200"/>
              </a:spcBef>
              <a:spcAft>
                <a:spcPts val="0"/>
              </a:spcAft>
              <a:buSzPts val="1700"/>
              <a:buChar char="●"/>
            </a:pPr>
            <a:r>
              <a:rPr lang="en" sz="1700" dirty="0"/>
              <a:t>Invest in a stronger, smarter electric grid that handle heat waves &amp; storms </a:t>
            </a:r>
            <a:endParaRPr sz="1700" dirty="0"/>
          </a:p>
          <a:p>
            <a:pPr marL="457200" lvl="0" indent="-336550" algn="l" rtl="0">
              <a:spcBef>
                <a:spcPts val="0"/>
              </a:spcBef>
              <a:spcAft>
                <a:spcPts val="0"/>
              </a:spcAft>
              <a:buSzPts val="1700"/>
              <a:buChar char="●"/>
            </a:pPr>
            <a:r>
              <a:rPr lang="en" sz="1700" b="1" dirty="0"/>
              <a:t>Increase energy efficiency, rooftop solar, batteries, and microgrids </a:t>
            </a:r>
            <a:endParaRPr sz="1700" b="1" dirty="0"/>
          </a:p>
          <a:p>
            <a:pPr marL="0" lvl="0" indent="0" algn="l" rtl="0">
              <a:spcBef>
                <a:spcPts val="1200"/>
              </a:spcBef>
              <a:spcAft>
                <a:spcPts val="1200"/>
              </a:spcAft>
              <a:buNone/>
            </a:pPr>
            <a:endParaRPr dirty="0"/>
          </a:p>
        </p:txBody>
      </p:sp>
      <p:sp>
        <p:nvSpPr>
          <p:cNvPr id="416" name="Google Shape;416;p67"/>
          <p:cNvSpPr txBox="1"/>
          <p:nvPr/>
        </p:nvSpPr>
        <p:spPr>
          <a:xfrm>
            <a:off x="566575" y="4080725"/>
            <a:ext cx="7723800" cy="774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chemeClr val="accent3"/>
                </a:solidFill>
                <a:latin typeface="Roboto"/>
                <a:ea typeface="Roboto"/>
                <a:cs typeface="Roboto"/>
                <a:sym typeface="Roboto"/>
              </a:rPr>
              <a:t>Together, electrification + grid resilience cut methane pollution and make communities safer during climate extremes.</a:t>
            </a:r>
            <a:endParaRPr sz="1800" b="1">
              <a:solidFill>
                <a:schemeClr val="accent3"/>
              </a:solidFill>
              <a:latin typeface="Roboto"/>
              <a:ea typeface="Roboto"/>
              <a:cs typeface="Roboto"/>
              <a:sym typeface="Roboto"/>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094B1-C6AD-AB3E-AD51-A195A702AA40}"/>
              </a:ext>
            </a:extLst>
          </p:cNvPr>
          <p:cNvSpPr>
            <a:spLocks noGrp="1"/>
          </p:cNvSpPr>
          <p:nvPr>
            <p:ph type="title"/>
          </p:nvPr>
        </p:nvSpPr>
        <p:spPr/>
        <p:txBody>
          <a:bodyPr>
            <a:normAutofit fontScale="90000"/>
          </a:bodyPr>
          <a:lstStyle/>
          <a:p>
            <a:r>
              <a:rPr lang="en-US" dirty="0"/>
              <a:t>Building Better from the Start</a:t>
            </a:r>
          </a:p>
        </p:txBody>
      </p:sp>
      <p:sp>
        <p:nvSpPr>
          <p:cNvPr id="3" name="Text Placeholder 2">
            <a:extLst>
              <a:ext uri="{FF2B5EF4-FFF2-40B4-BE49-F238E27FC236}">
                <a16:creationId xmlns:a16="http://schemas.microsoft.com/office/drawing/2014/main" id="{817327D7-CB2C-2ED6-6B6D-20A02BC13D5E}"/>
              </a:ext>
            </a:extLst>
          </p:cNvPr>
          <p:cNvSpPr>
            <a:spLocks noGrp="1"/>
          </p:cNvSpPr>
          <p:nvPr>
            <p:ph type="body" idx="1"/>
          </p:nvPr>
        </p:nvSpPr>
        <p:spPr/>
        <p:txBody>
          <a:bodyPr>
            <a:normAutofit/>
          </a:bodyPr>
          <a:lstStyle/>
          <a:p>
            <a:r>
              <a:rPr lang="en-US" sz="1800" dirty="0">
                <a:solidFill>
                  <a:schemeClr val="bg2">
                    <a:lumMod val="75000"/>
                  </a:schemeClr>
                </a:solidFill>
              </a:rPr>
              <a:t>Building codes for efficiency-lowers heating/cooling costs</a:t>
            </a:r>
          </a:p>
          <a:p>
            <a:r>
              <a:rPr lang="en-US" sz="1800" dirty="0">
                <a:solidFill>
                  <a:schemeClr val="bg2">
                    <a:lumMod val="75000"/>
                  </a:schemeClr>
                </a:solidFill>
              </a:rPr>
              <a:t>Build with no gas</a:t>
            </a:r>
          </a:p>
          <a:p>
            <a:r>
              <a:rPr lang="en-US" sz="1800" dirty="0">
                <a:solidFill>
                  <a:schemeClr val="bg2">
                    <a:lumMod val="75000"/>
                  </a:schemeClr>
                </a:solidFill>
              </a:rPr>
              <a:t>Ban Gas in buildings</a:t>
            </a:r>
          </a:p>
          <a:p>
            <a:endParaRPr lang="en-US" sz="1800" dirty="0">
              <a:solidFill>
                <a:schemeClr val="bg2">
                  <a:lumMod val="75000"/>
                </a:schemeClr>
              </a:solidFill>
            </a:endParaRPr>
          </a:p>
          <a:p>
            <a:endParaRPr lang="en-US" sz="1800" dirty="0"/>
          </a:p>
        </p:txBody>
      </p:sp>
      <p:sp>
        <p:nvSpPr>
          <p:cNvPr id="7" name="Text Placeholder 6">
            <a:extLst>
              <a:ext uri="{FF2B5EF4-FFF2-40B4-BE49-F238E27FC236}">
                <a16:creationId xmlns:a16="http://schemas.microsoft.com/office/drawing/2014/main" id="{9AF521E0-E1D1-1222-0C1C-8F96048A086B}"/>
              </a:ext>
            </a:extLst>
          </p:cNvPr>
          <p:cNvSpPr>
            <a:spLocks noGrp="1"/>
          </p:cNvSpPr>
          <p:nvPr>
            <p:ph type="body" idx="2"/>
          </p:nvPr>
        </p:nvSpPr>
        <p:spPr>
          <a:xfrm>
            <a:off x="4572000" y="1193437"/>
            <a:ext cx="4311600" cy="1419275"/>
          </a:xfrm>
        </p:spPr>
        <p:txBody>
          <a:bodyPr>
            <a:normAutofit lnSpcReduction="10000"/>
          </a:bodyPr>
          <a:lstStyle/>
          <a:p>
            <a:r>
              <a:rPr lang="en-US" sz="1800" dirty="0">
                <a:solidFill>
                  <a:schemeClr val="bg2">
                    <a:lumMod val="75000"/>
                  </a:schemeClr>
                </a:solidFill>
              </a:rPr>
              <a:t>Build non-pipeline heating alternatives, such as targeted ground-sourced heat pumps or Thermal Energy Networks</a:t>
            </a:r>
          </a:p>
          <a:p>
            <a:endParaRPr lang="en-US" dirty="0"/>
          </a:p>
          <a:p>
            <a:pPr marL="139700" indent="0">
              <a:buNone/>
            </a:pPr>
            <a:endParaRPr lang="en-US" dirty="0"/>
          </a:p>
        </p:txBody>
      </p:sp>
      <p:pic>
        <p:nvPicPr>
          <p:cNvPr id="6" name="Picture 5">
            <a:extLst>
              <a:ext uri="{FF2B5EF4-FFF2-40B4-BE49-F238E27FC236}">
                <a16:creationId xmlns:a16="http://schemas.microsoft.com/office/drawing/2014/main" id="{E4E34747-575F-928B-5CEC-3406DFAC56D5}"/>
              </a:ext>
            </a:extLst>
          </p:cNvPr>
          <p:cNvPicPr>
            <a:picLocks noChangeAspect="1"/>
          </p:cNvPicPr>
          <p:nvPr/>
        </p:nvPicPr>
        <p:blipFill>
          <a:blip r:embed="rId3"/>
          <a:stretch>
            <a:fillRect/>
          </a:stretch>
        </p:blipFill>
        <p:spPr>
          <a:xfrm>
            <a:off x="63500" y="2653673"/>
            <a:ext cx="9144000" cy="2489827"/>
          </a:xfrm>
          <a:prstGeom prst="rect">
            <a:avLst/>
          </a:prstGeom>
        </p:spPr>
      </p:pic>
    </p:spTree>
    <p:extLst>
      <p:ext uri="{BB962C8B-B14F-4D97-AF65-F5344CB8AC3E}">
        <p14:creationId xmlns:p14="http://schemas.microsoft.com/office/powerpoint/2010/main" val="1666843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8"/>
          <p:cNvSpPr txBox="1"/>
          <p:nvPr/>
        </p:nvSpPr>
        <p:spPr>
          <a:xfrm>
            <a:off x="5734451" y="2843674"/>
            <a:ext cx="2799949" cy="1562151"/>
          </a:xfrm>
          <a:prstGeom prst="rect">
            <a:avLst/>
          </a:prstGeom>
          <a:noFill/>
          <a:ln>
            <a:noFill/>
          </a:ln>
        </p:spPr>
        <p:txBody>
          <a:bodyPr spcFirstLastPara="1" wrap="square" lIns="115200" tIns="115200" rIns="115200" bIns="115200" anchor="t" anchorCtr="0">
            <a:noAutofit/>
          </a:bodyPr>
          <a:lstStyle/>
          <a:p>
            <a:pPr marL="0" lvl="0" indent="0" algn="l" rtl="0">
              <a:lnSpc>
                <a:spcPct val="115000"/>
              </a:lnSpc>
              <a:spcBef>
                <a:spcPts val="0"/>
              </a:spcBef>
              <a:spcAft>
                <a:spcPts val="1512"/>
              </a:spcAft>
              <a:buNone/>
            </a:pPr>
            <a:r>
              <a:rPr lang="en-US" sz="1600" dirty="0">
                <a:solidFill>
                  <a:srgbClr val="2CAAE0"/>
                </a:solidFill>
                <a:latin typeface="Roboto"/>
                <a:ea typeface="Roboto"/>
                <a:cs typeface="Roboto"/>
                <a:sym typeface="Roboto"/>
                <a:hlinkClick r:id="rId3"/>
              </a:rPr>
              <a:t>www.OregonPSR.org</a:t>
            </a:r>
            <a:endParaRPr lang="en-US" sz="1600" dirty="0">
              <a:solidFill>
                <a:srgbClr val="2CAAE0"/>
              </a:solidFill>
              <a:latin typeface="Roboto"/>
              <a:ea typeface="Roboto"/>
              <a:cs typeface="Roboto"/>
              <a:sym typeface="Roboto"/>
            </a:endParaRPr>
          </a:p>
          <a:p>
            <a:pPr lvl="0">
              <a:lnSpc>
                <a:spcPct val="115000"/>
              </a:lnSpc>
              <a:spcAft>
                <a:spcPts val="1512"/>
              </a:spcAft>
            </a:pPr>
            <a:r>
              <a:rPr lang="en-US" sz="1600" dirty="0">
                <a:solidFill>
                  <a:srgbClr val="2CAAE0"/>
                </a:solidFill>
                <a:latin typeface="Roboto"/>
                <a:ea typeface="Roboto"/>
                <a:cs typeface="Roboto"/>
                <a:sym typeface="Roboto"/>
                <a:hlinkClick r:id="rId4"/>
              </a:rPr>
              <a:t>https://www.wpsr.org/</a:t>
            </a:r>
            <a:endParaRPr lang="en-US" sz="1600" dirty="0">
              <a:solidFill>
                <a:srgbClr val="2CAAE0"/>
              </a:solidFill>
              <a:latin typeface="Roboto"/>
              <a:ea typeface="Roboto"/>
              <a:cs typeface="Roboto"/>
              <a:sym typeface="Roboto"/>
            </a:endParaRPr>
          </a:p>
          <a:p>
            <a:pPr lvl="0">
              <a:lnSpc>
                <a:spcPct val="115000"/>
              </a:lnSpc>
              <a:spcAft>
                <a:spcPts val="1512"/>
              </a:spcAft>
            </a:pPr>
            <a:r>
              <a:rPr lang="en-US" sz="1600" dirty="0">
                <a:solidFill>
                  <a:schemeClr val="bg2">
                    <a:lumMod val="75000"/>
                  </a:schemeClr>
                </a:solidFill>
                <a:latin typeface="Roboto"/>
                <a:ea typeface="Roboto"/>
                <a:cs typeface="Roboto"/>
                <a:sym typeface="Roboto"/>
              </a:rPr>
              <a:t>League of Women Voters: </a:t>
            </a:r>
            <a:r>
              <a:rPr lang="en-US" sz="1600" u="sng" dirty="0">
                <a:solidFill>
                  <a:schemeClr val="bg2">
                    <a:lumMod val="75000"/>
                  </a:schemeClr>
                </a:solidFill>
                <a:latin typeface="Roboto"/>
                <a:ea typeface="Roboto"/>
                <a:cs typeface="Roboto"/>
                <a:sym typeface="Roboto"/>
              </a:rPr>
              <a:t>www.LWVOR.org</a:t>
            </a:r>
            <a:endParaRPr sz="1600" u="sng" dirty="0">
              <a:solidFill>
                <a:schemeClr val="bg2">
                  <a:lumMod val="75000"/>
                </a:schemeClr>
              </a:solidFill>
              <a:latin typeface="Roboto"/>
              <a:ea typeface="Roboto"/>
              <a:cs typeface="Roboto"/>
              <a:sym typeface="Roboto"/>
            </a:endParaRPr>
          </a:p>
        </p:txBody>
      </p:sp>
      <p:pic>
        <p:nvPicPr>
          <p:cNvPr id="351" name="Google Shape;351;p58"/>
          <p:cNvPicPr preferRelativeResize="0"/>
          <p:nvPr/>
        </p:nvPicPr>
        <p:blipFill>
          <a:blip r:embed="rId5">
            <a:alphaModFix/>
          </a:blip>
          <a:stretch>
            <a:fillRect/>
          </a:stretch>
        </p:blipFill>
        <p:spPr>
          <a:xfrm>
            <a:off x="5347626" y="377688"/>
            <a:ext cx="3186774" cy="2106000"/>
          </a:xfrm>
          <a:prstGeom prst="rect">
            <a:avLst/>
          </a:prstGeom>
          <a:noFill/>
          <a:ln>
            <a:noFill/>
          </a:ln>
        </p:spPr>
      </p:pic>
      <p:sp>
        <p:nvSpPr>
          <p:cNvPr id="352" name="Google Shape;352;p58"/>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Get Involved</a:t>
            </a:r>
            <a:endParaRPr/>
          </a:p>
        </p:txBody>
      </p:sp>
      <p:sp>
        <p:nvSpPr>
          <p:cNvPr id="353" name="Google Shape;353;p58"/>
          <p:cNvSpPr txBox="1">
            <a:spLocks noGrp="1"/>
          </p:cNvSpPr>
          <p:nvPr>
            <p:ph type="body" idx="1"/>
          </p:nvPr>
        </p:nvSpPr>
        <p:spPr>
          <a:xfrm>
            <a:off x="311699" y="1505699"/>
            <a:ext cx="5229365" cy="3260113"/>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Clr>
                <a:schemeClr val="accent4"/>
              </a:buClr>
              <a:buSzPts val="1100"/>
              <a:buFont typeface="Arial"/>
              <a:buNone/>
            </a:pPr>
            <a:r>
              <a:rPr lang="en" sz="2000" b="1" dirty="0">
                <a:solidFill>
                  <a:schemeClr val="bg2">
                    <a:lumMod val="75000"/>
                  </a:schemeClr>
                </a:solidFill>
              </a:rPr>
              <a:t>So what can be done?</a:t>
            </a:r>
            <a:endParaRPr sz="2000" b="1" dirty="0">
              <a:solidFill>
                <a:schemeClr val="bg2">
                  <a:lumMod val="75000"/>
                </a:schemeClr>
              </a:solidFill>
            </a:endParaRPr>
          </a:p>
          <a:p>
            <a:pPr marL="432167" lvl="0" indent="-324124" algn="l" rtl="0">
              <a:spcBef>
                <a:spcPts val="1512"/>
              </a:spcBef>
              <a:spcAft>
                <a:spcPts val="0"/>
              </a:spcAft>
              <a:buClr>
                <a:schemeClr val="accent4"/>
              </a:buClr>
              <a:buSzPts val="1701"/>
              <a:buChar char="●"/>
            </a:pPr>
            <a:r>
              <a:rPr lang="en" sz="2000" dirty="0">
                <a:solidFill>
                  <a:schemeClr val="bg2">
                    <a:lumMod val="75000"/>
                  </a:schemeClr>
                </a:solidFill>
              </a:rPr>
              <a:t>Talk </a:t>
            </a:r>
            <a:r>
              <a:rPr lang="en" sz="2000" dirty="0">
                <a:solidFill>
                  <a:schemeClr val="accent4"/>
                </a:solidFill>
              </a:rPr>
              <a:t>with your neighbors!</a:t>
            </a:r>
          </a:p>
          <a:p>
            <a:pPr marL="432167" lvl="0" indent="-324124" algn="l" rtl="0">
              <a:spcBef>
                <a:spcPts val="1512"/>
              </a:spcBef>
              <a:spcAft>
                <a:spcPts val="0"/>
              </a:spcAft>
              <a:buClr>
                <a:schemeClr val="accent4"/>
              </a:buClr>
              <a:buSzPts val="1701"/>
              <a:buChar char="●"/>
            </a:pPr>
            <a:r>
              <a:rPr lang="en-US" sz="2000" dirty="0">
                <a:solidFill>
                  <a:schemeClr val="bg2">
                    <a:lumMod val="75000"/>
                  </a:schemeClr>
                </a:solidFill>
              </a:rPr>
              <a:t>Clean up </a:t>
            </a:r>
            <a:r>
              <a:rPr lang="en-US" sz="2000" dirty="0">
                <a:solidFill>
                  <a:schemeClr val="accent4"/>
                </a:solidFill>
              </a:rPr>
              <a:t>your home!</a:t>
            </a:r>
            <a:endParaRPr sz="2000" dirty="0">
              <a:solidFill>
                <a:schemeClr val="accent4"/>
              </a:solidFill>
            </a:endParaRPr>
          </a:p>
          <a:p>
            <a:pPr marL="432167" lvl="0" indent="-324124" algn="l" rtl="0">
              <a:spcBef>
                <a:spcPts val="1000"/>
              </a:spcBef>
              <a:spcAft>
                <a:spcPts val="0"/>
              </a:spcAft>
              <a:buClr>
                <a:schemeClr val="accent4"/>
              </a:buClr>
              <a:buSzPts val="1701"/>
              <a:buChar char="●"/>
            </a:pPr>
            <a:r>
              <a:rPr lang="en" sz="2000" dirty="0">
                <a:solidFill>
                  <a:schemeClr val="bg2">
                    <a:lumMod val="75000"/>
                  </a:schemeClr>
                </a:solidFill>
              </a:rPr>
              <a:t>Join an Organization: </a:t>
            </a:r>
            <a:r>
              <a:rPr lang="en" sz="2000" dirty="0">
                <a:solidFill>
                  <a:schemeClr val="accent4"/>
                </a:solidFill>
              </a:rPr>
              <a:t>Sierra Club, Oregon or Washington PSR, League of Women Voters</a:t>
            </a:r>
          </a:p>
          <a:p>
            <a:pPr marL="432167" lvl="0" indent="-324124" algn="l" rtl="0">
              <a:spcBef>
                <a:spcPts val="1000"/>
              </a:spcBef>
              <a:spcAft>
                <a:spcPts val="0"/>
              </a:spcAft>
              <a:buClr>
                <a:schemeClr val="accent4"/>
              </a:buClr>
              <a:buSzPts val="1701"/>
              <a:buChar char="●"/>
            </a:pPr>
            <a:r>
              <a:rPr lang="en" sz="2000" dirty="0">
                <a:solidFill>
                  <a:schemeClr val="accent4"/>
                </a:solidFill>
              </a:rPr>
              <a:t>Cut the beef!</a:t>
            </a:r>
            <a:endParaRPr sz="2000" dirty="0">
              <a:solidFill>
                <a:schemeClr val="accent4"/>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68"/>
          <p:cNvSpPr txBox="1">
            <a:spLocks noGrp="1"/>
          </p:cNvSpPr>
          <p:nvPr>
            <p:ph type="title"/>
          </p:nvPr>
        </p:nvSpPr>
        <p:spPr>
          <a:xfrm>
            <a:off x="756450" y="1949400"/>
            <a:ext cx="7631100" cy="12447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latin typeface="Proxima Nova Semibold"/>
                <a:ea typeface="Proxima Nova Semibold"/>
                <a:cs typeface="Proxima Nova Semibold"/>
                <a:sym typeface="Proxima Nova Semibold"/>
              </a:rPr>
              <a:t>Questions?</a:t>
            </a:r>
            <a:endParaRPr>
              <a:latin typeface="Proxima Nova Semibold"/>
              <a:ea typeface="Proxima Nova Semibold"/>
              <a:cs typeface="Proxima Nova Semibold"/>
              <a:sym typeface="Proxima Nova Semibo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72"/>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Proxima Nova Semibold"/>
                <a:ea typeface="Proxima Nova Semibold"/>
                <a:cs typeface="Proxima Nova Semibold"/>
                <a:sym typeface="Proxima Nova Semibold"/>
              </a:rPr>
              <a:t>Join the Building Resilience Email List in Oregon</a:t>
            </a:r>
            <a:endParaRPr>
              <a:latin typeface="Proxima Nova Semibold"/>
              <a:ea typeface="Proxima Nova Semibold"/>
              <a:cs typeface="Proxima Nova Semibold"/>
              <a:sym typeface="Proxima Nova Semibold"/>
            </a:endParaRPr>
          </a:p>
        </p:txBody>
      </p:sp>
      <p:pic>
        <p:nvPicPr>
          <p:cNvPr id="448" name="Google Shape;448;p72" title="qr-code (4).png"/>
          <p:cNvPicPr preferRelativeResize="0"/>
          <p:nvPr/>
        </p:nvPicPr>
        <p:blipFill>
          <a:blip r:embed="rId3">
            <a:alphaModFix/>
          </a:blip>
          <a:stretch>
            <a:fillRect/>
          </a:stretch>
        </p:blipFill>
        <p:spPr>
          <a:xfrm>
            <a:off x="3002075" y="1569425"/>
            <a:ext cx="3139901" cy="31399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highlight>
                  <a:srgbClr val="000080"/>
                </a:highlight>
              </a:rPr>
              <a:t>What is “Natural” Gas?</a:t>
            </a:r>
          </a:p>
        </p:txBody>
      </p:sp>
      <p:pic>
        <p:nvPicPr>
          <p:cNvPr id="3074" name="Picture 2"/>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t="21722"/>
          <a:stretch/>
        </p:blipFill>
        <p:spPr>
          <a:xfrm>
            <a:off x="311700" y="1556943"/>
            <a:ext cx="4479416" cy="3379424"/>
          </a:xfrm>
        </p:spPr>
      </p:pic>
      <p:sp>
        <p:nvSpPr>
          <p:cNvPr id="4" name="Content Placeholder 3"/>
          <p:cNvSpPr>
            <a:spLocks noGrp="1"/>
          </p:cNvSpPr>
          <p:nvPr>
            <p:ph sz="half" idx="2"/>
          </p:nvPr>
        </p:nvSpPr>
        <p:spPr>
          <a:xfrm>
            <a:off x="4826578" y="1369219"/>
            <a:ext cx="3886200" cy="3263504"/>
          </a:xfrm>
        </p:spPr>
        <p:txBody>
          <a:bodyPr/>
          <a:lstStyle/>
          <a:p>
            <a:pPr>
              <a:buFont typeface="Wingdings" panose="05000000000000000000" pitchFamily="2" charset="2"/>
              <a:buChar char="§"/>
            </a:pPr>
            <a:r>
              <a:rPr lang="en-US" sz="2000" dirty="0">
                <a:solidFill>
                  <a:schemeClr val="tx2"/>
                </a:solidFill>
              </a:rPr>
              <a:t>Flammable, fossil gas</a:t>
            </a:r>
          </a:p>
          <a:p>
            <a:pPr>
              <a:buFont typeface="Wingdings" panose="05000000000000000000" pitchFamily="2" charset="2"/>
              <a:buChar char="§"/>
            </a:pPr>
            <a:r>
              <a:rPr lang="en-US" sz="2000" dirty="0">
                <a:solidFill>
                  <a:schemeClr val="tx2"/>
                </a:solidFill>
              </a:rPr>
              <a:t>Primarily methane (CH4)</a:t>
            </a:r>
          </a:p>
          <a:p>
            <a:pPr>
              <a:buFont typeface="Wingdings" panose="05000000000000000000" pitchFamily="2" charset="2"/>
              <a:buChar char="§"/>
            </a:pPr>
            <a:r>
              <a:rPr lang="en-US" sz="2000" dirty="0">
                <a:solidFill>
                  <a:schemeClr val="tx2"/>
                </a:solidFill>
              </a:rPr>
              <a:t>5% other hazardous chemicals like benzene and impurities from fracking (radon, other radioactive elements, solvents)</a:t>
            </a:r>
            <a:r>
              <a:rPr lang="en-US" dirty="0">
                <a:solidFill>
                  <a:schemeClr val="tx2"/>
                </a:solidFill>
              </a:rPr>
              <a:t>.</a:t>
            </a:r>
          </a:p>
          <a:p>
            <a:endParaRPr lang="en-US" dirty="0"/>
          </a:p>
          <a:p>
            <a:endParaRPr lang="en-US" dirty="0"/>
          </a:p>
        </p:txBody>
      </p:sp>
      <p:cxnSp>
        <p:nvCxnSpPr>
          <p:cNvPr id="8" name="Straight Connector 7"/>
          <p:cNvCxnSpPr/>
          <p:nvPr/>
        </p:nvCxnSpPr>
        <p:spPr>
          <a:xfrm>
            <a:off x="1428750" y="1828800"/>
            <a:ext cx="36004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1593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0EF082E3-90A5-AA94-DBD5-7A8F2262D8A7}"/>
            </a:ext>
          </a:extLst>
        </p:cNvPr>
        <p:cNvGrpSpPr/>
        <p:nvPr/>
      </p:nvGrpSpPr>
      <p:grpSpPr>
        <a:xfrm>
          <a:off x="0" y="0"/>
          <a:ext cx="0" cy="0"/>
          <a:chOff x="0" y="0"/>
          <a:chExt cx="0" cy="0"/>
        </a:xfrm>
      </p:grpSpPr>
      <p:sp>
        <p:nvSpPr>
          <p:cNvPr id="168" name="Google Shape;168;p32">
            <a:extLst>
              <a:ext uri="{FF2B5EF4-FFF2-40B4-BE49-F238E27FC236}">
                <a16:creationId xmlns:a16="http://schemas.microsoft.com/office/drawing/2014/main" id="{3F33DD8A-B56F-CCA4-8CA2-EC0B62C078BE}"/>
              </a:ext>
            </a:extLst>
          </p:cNvPr>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latin typeface="Proxima Nova Semibold"/>
                <a:ea typeface="Proxima Nova Semibold"/>
                <a:cs typeface="Proxima Nova Semibold"/>
                <a:sym typeface="Proxima Nova Semibold"/>
              </a:rPr>
              <a:t>Other Methane Production</a:t>
            </a:r>
            <a:endParaRPr dirty="0">
              <a:latin typeface="Proxima Nova Semibold"/>
              <a:ea typeface="Proxima Nova Semibold"/>
              <a:cs typeface="Proxima Nova Semibold"/>
              <a:sym typeface="Proxima Nova Semibold"/>
            </a:endParaRPr>
          </a:p>
        </p:txBody>
      </p:sp>
      <p:sp>
        <p:nvSpPr>
          <p:cNvPr id="169" name="Google Shape;169;p32">
            <a:extLst>
              <a:ext uri="{FF2B5EF4-FFF2-40B4-BE49-F238E27FC236}">
                <a16:creationId xmlns:a16="http://schemas.microsoft.com/office/drawing/2014/main" id="{74AA3D10-BF87-5A27-EE84-01C5474B223A}"/>
              </a:ext>
            </a:extLst>
          </p:cNvPr>
          <p:cNvSpPr txBox="1">
            <a:spLocks noGrp="1"/>
          </p:cNvSpPr>
          <p:nvPr>
            <p:ph type="body" idx="1"/>
          </p:nvPr>
        </p:nvSpPr>
        <p:spPr>
          <a:xfrm>
            <a:off x="311700" y="1738275"/>
            <a:ext cx="8520600" cy="1580400"/>
          </a:xfrm>
          <a:prstGeom prst="rect">
            <a:avLst/>
          </a:prstGeom>
        </p:spPr>
        <p:txBody>
          <a:bodyPr spcFirstLastPara="1" wrap="square" lIns="91425" tIns="91425" rIns="91425" bIns="91425" anchor="t" anchorCtr="0">
            <a:normAutofit/>
          </a:bodyPr>
          <a:lstStyle/>
          <a:p>
            <a:pPr marL="0" lvl="0" indent="0" algn="ctr" rtl="0">
              <a:lnSpc>
                <a:spcPct val="90000"/>
              </a:lnSpc>
              <a:spcBef>
                <a:spcPts val="0"/>
              </a:spcBef>
              <a:spcAft>
                <a:spcPts val="0"/>
              </a:spcAft>
              <a:buClr>
                <a:srgbClr val="E3EACF"/>
              </a:buClr>
              <a:buSzPct val="163636"/>
              <a:buFont typeface="Century Gothic"/>
              <a:buNone/>
            </a:pPr>
            <a:endParaRPr i="1" dirty="0">
              <a:latin typeface="Proxima Nova"/>
              <a:ea typeface="Proxima Nova"/>
              <a:cs typeface="Proxima Nova"/>
              <a:sym typeface="Proxima Nova"/>
            </a:endParaRPr>
          </a:p>
        </p:txBody>
      </p:sp>
      <p:sp>
        <p:nvSpPr>
          <p:cNvPr id="170" name="Google Shape;170;p32">
            <a:extLst>
              <a:ext uri="{FF2B5EF4-FFF2-40B4-BE49-F238E27FC236}">
                <a16:creationId xmlns:a16="http://schemas.microsoft.com/office/drawing/2014/main" id="{16FD91AC-DBC2-69F3-EEF4-904FC1B30481}"/>
              </a:ext>
            </a:extLst>
          </p:cNvPr>
          <p:cNvSpPr txBox="1">
            <a:spLocks noGrp="1"/>
          </p:cNvSpPr>
          <p:nvPr>
            <p:ph type="body" idx="2"/>
          </p:nvPr>
        </p:nvSpPr>
        <p:spPr>
          <a:xfrm>
            <a:off x="1467025" y="3613875"/>
            <a:ext cx="7365300" cy="968100"/>
          </a:xfrm>
          <a:prstGeom prst="rect">
            <a:avLst/>
          </a:prstGeom>
        </p:spPr>
        <p:txBody>
          <a:bodyPr spcFirstLastPara="1" wrap="square" lIns="91425" tIns="91425" rIns="91425" bIns="91425" anchor="t" anchorCtr="0">
            <a:noAutofit/>
          </a:bodyPr>
          <a:lstStyle/>
          <a:p>
            <a:pPr marL="1828800" lvl="0" indent="457200" algn="r" rtl="0">
              <a:lnSpc>
                <a:spcPct val="90000"/>
              </a:lnSpc>
              <a:spcBef>
                <a:spcPts val="1600"/>
              </a:spcBef>
              <a:spcAft>
                <a:spcPts val="0"/>
              </a:spcAft>
              <a:buNone/>
            </a:pPr>
            <a:endParaRPr sz="1800" dirty="0">
              <a:solidFill>
                <a:srgbClr val="3F3F3F"/>
              </a:solidFill>
              <a:latin typeface="Merriweather SemiBold"/>
              <a:ea typeface="Merriweather SemiBold"/>
              <a:cs typeface="Merriweather SemiBold"/>
              <a:sym typeface="Merriweather SemiBold"/>
            </a:endParaRPr>
          </a:p>
        </p:txBody>
      </p:sp>
      <p:pic>
        <p:nvPicPr>
          <p:cNvPr id="2" name="Picture 1">
            <a:extLst>
              <a:ext uri="{FF2B5EF4-FFF2-40B4-BE49-F238E27FC236}">
                <a16:creationId xmlns:a16="http://schemas.microsoft.com/office/drawing/2014/main" id="{FDF32930-D3E9-AA17-23C6-EC41AC32C43B}"/>
              </a:ext>
            </a:extLst>
          </p:cNvPr>
          <p:cNvPicPr>
            <a:picLocks noChangeAspect="1"/>
          </p:cNvPicPr>
          <p:nvPr/>
        </p:nvPicPr>
        <p:blipFill>
          <a:blip r:embed="rId3"/>
          <a:stretch>
            <a:fillRect/>
          </a:stretch>
        </p:blipFill>
        <p:spPr>
          <a:xfrm>
            <a:off x="0" y="1864235"/>
            <a:ext cx="4390412" cy="2538207"/>
          </a:xfrm>
          <a:prstGeom prst="rect">
            <a:avLst/>
          </a:prstGeom>
        </p:spPr>
      </p:pic>
      <p:pic>
        <p:nvPicPr>
          <p:cNvPr id="3" name="Picture 2">
            <a:extLst>
              <a:ext uri="{FF2B5EF4-FFF2-40B4-BE49-F238E27FC236}">
                <a16:creationId xmlns:a16="http://schemas.microsoft.com/office/drawing/2014/main" id="{D36339E5-EAC9-CA83-3922-420F5F779EB9}"/>
              </a:ext>
            </a:extLst>
          </p:cNvPr>
          <p:cNvPicPr>
            <a:picLocks noChangeAspect="1"/>
          </p:cNvPicPr>
          <p:nvPr/>
        </p:nvPicPr>
        <p:blipFill>
          <a:blip r:embed="rId4"/>
          <a:stretch>
            <a:fillRect/>
          </a:stretch>
        </p:blipFill>
        <p:spPr>
          <a:xfrm>
            <a:off x="4343578" y="1271681"/>
            <a:ext cx="4800422" cy="3821101"/>
          </a:xfrm>
          <a:prstGeom prst="rect">
            <a:avLst/>
          </a:prstGeom>
        </p:spPr>
      </p:pic>
    </p:spTree>
    <p:extLst>
      <p:ext uri="{BB962C8B-B14F-4D97-AF65-F5344CB8AC3E}">
        <p14:creationId xmlns:p14="http://schemas.microsoft.com/office/powerpoint/2010/main" val="1591858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2"/>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Proxima Nova Semibold"/>
                <a:ea typeface="Proxima Nova Semibold"/>
                <a:cs typeface="Proxima Nova Semibold"/>
                <a:sym typeface="Proxima Nova Semibold"/>
              </a:rPr>
              <a:t>Methane is Bad for your HEALTH</a:t>
            </a:r>
            <a:endParaRPr>
              <a:latin typeface="Proxima Nova Semibold"/>
              <a:ea typeface="Proxima Nova Semibold"/>
              <a:cs typeface="Proxima Nova Semibold"/>
              <a:sym typeface="Proxima Nova Semibold"/>
            </a:endParaRPr>
          </a:p>
        </p:txBody>
      </p:sp>
      <p:sp>
        <p:nvSpPr>
          <p:cNvPr id="169" name="Google Shape;169;p32"/>
          <p:cNvSpPr txBox="1">
            <a:spLocks noGrp="1"/>
          </p:cNvSpPr>
          <p:nvPr>
            <p:ph type="body" idx="1"/>
          </p:nvPr>
        </p:nvSpPr>
        <p:spPr>
          <a:xfrm>
            <a:off x="311700" y="1738275"/>
            <a:ext cx="8520600" cy="1580400"/>
          </a:xfrm>
          <a:prstGeom prst="rect">
            <a:avLst/>
          </a:prstGeom>
        </p:spPr>
        <p:txBody>
          <a:bodyPr spcFirstLastPara="1" wrap="square" lIns="91425" tIns="91425" rIns="91425" bIns="91425" anchor="t" anchorCtr="0">
            <a:normAutofit fontScale="92500" lnSpcReduction="20000"/>
          </a:bodyPr>
          <a:lstStyle/>
          <a:p>
            <a:pPr marL="0" lvl="0" indent="0" algn="ctr" rtl="0">
              <a:lnSpc>
                <a:spcPct val="90000"/>
              </a:lnSpc>
              <a:spcBef>
                <a:spcPts val="0"/>
              </a:spcBef>
              <a:spcAft>
                <a:spcPts val="0"/>
              </a:spcAft>
              <a:buClr>
                <a:srgbClr val="E3EACF"/>
              </a:buClr>
              <a:buSzPct val="163636"/>
              <a:buFont typeface="Century Gothic"/>
              <a:buNone/>
            </a:pPr>
            <a:r>
              <a:rPr lang="en" sz="4400">
                <a:solidFill>
                  <a:srgbClr val="262626"/>
                </a:solidFill>
                <a:latin typeface="Proxima Nova Semibold"/>
                <a:ea typeface="Proxima Nova Semibold"/>
                <a:cs typeface="Proxima Nova Semibold"/>
                <a:sym typeface="Proxima Nova Semibold"/>
              </a:rPr>
              <a:t>Health Impacts of Methane Gas </a:t>
            </a:r>
            <a:br>
              <a:rPr lang="en" sz="4800">
                <a:solidFill>
                  <a:srgbClr val="262626"/>
                </a:solidFill>
                <a:latin typeface="Proxima Nova Semibold"/>
                <a:ea typeface="Proxima Nova Semibold"/>
                <a:cs typeface="Proxima Nova Semibold"/>
                <a:sym typeface="Proxima Nova Semibold"/>
              </a:rPr>
            </a:br>
            <a:br>
              <a:rPr lang="en" sz="4800">
                <a:solidFill>
                  <a:srgbClr val="262626"/>
                </a:solidFill>
                <a:latin typeface="Proxima Nova Semibold"/>
                <a:ea typeface="Proxima Nova Semibold"/>
                <a:cs typeface="Proxima Nova Semibold"/>
                <a:sym typeface="Proxima Nova Semibold"/>
              </a:rPr>
            </a:br>
            <a:r>
              <a:rPr lang="en" sz="4000" i="1">
                <a:solidFill>
                  <a:srgbClr val="262626"/>
                </a:solidFill>
                <a:latin typeface="Proxima Nova"/>
                <a:ea typeface="Proxima Nova"/>
                <a:cs typeface="Proxima Nova"/>
                <a:sym typeface="Proxima Nova"/>
              </a:rPr>
              <a:t>Everything we burn we breathe</a:t>
            </a:r>
            <a:endParaRPr i="1">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3"/>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262626"/>
              </a:buClr>
              <a:buSzPts val="3600"/>
              <a:buFont typeface="Century Gothic"/>
              <a:buNone/>
            </a:pPr>
            <a:r>
              <a:rPr lang="en" sz="3000">
                <a:latin typeface="Proxima Nova Semibold"/>
                <a:ea typeface="Proxima Nova Semibold"/>
                <a:cs typeface="Proxima Nova Semibold"/>
                <a:sym typeface="Proxima Nova Semibold"/>
              </a:rPr>
              <a:t>Five Places Methane Gas Impacts our Health</a:t>
            </a:r>
            <a:endParaRPr sz="3000">
              <a:latin typeface="Proxima Nova Semibold"/>
              <a:ea typeface="Proxima Nova Semibold"/>
              <a:cs typeface="Proxima Nova Semibold"/>
              <a:sym typeface="Proxima Nova Semibold"/>
            </a:endParaRPr>
          </a:p>
        </p:txBody>
      </p:sp>
      <p:sp>
        <p:nvSpPr>
          <p:cNvPr id="176" name="Google Shape;176;p33"/>
          <p:cNvSpPr txBox="1">
            <a:spLocks noGrp="1"/>
          </p:cNvSpPr>
          <p:nvPr>
            <p:ph type="body" idx="1"/>
          </p:nvPr>
        </p:nvSpPr>
        <p:spPr>
          <a:xfrm>
            <a:off x="196290" y="1667215"/>
            <a:ext cx="3999900" cy="3076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500"/>
              </a:spcAft>
              <a:buNone/>
            </a:pPr>
            <a:r>
              <a:rPr lang="en" sz="1800" b="1" dirty="0">
                <a:solidFill>
                  <a:srgbClr val="000000"/>
                </a:solidFill>
                <a:latin typeface="Merriweather"/>
                <a:ea typeface="Merriweather"/>
                <a:cs typeface="Merriweather"/>
                <a:sym typeface="Merriweather"/>
              </a:rPr>
              <a:t>1.   Indoor pollution</a:t>
            </a:r>
            <a:endParaRPr sz="1800" b="1" dirty="0">
              <a:solidFill>
                <a:srgbClr val="000000"/>
              </a:solidFill>
              <a:latin typeface="Merriweather"/>
              <a:ea typeface="Merriweather"/>
              <a:cs typeface="Merriweather"/>
              <a:sym typeface="Merriweather"/>
            </a:endParaRPr>
          </a:p>
          <a:p>
            <a:pPr marL="0" lvl="0" indent="0" algn="l" rtl="0">
              <a:lnSpc>
                <a:spcPct val="100000"/>
              </a:lnSpc>
              <a:spcBef>
                <a:spcPts val="1000"/>
              </a:spcBef>
              <a:spcAft>
                <a:spcPts val="1500"/>
              </a:spcAft>
              <a:buNone/>
            </a:pPr>
            <a:r>
              <a:rPr lang="en" sz="1800" b="1" dirty="0">
                <a:solidFill>
                  <a:srgbClr val="000000"/>
                </a:solidFill>
                <a:latin typeface="Merriweather"/>
                <a:ea typeface="Merriweather"/>
                <a:cs typeface="Merriweather"/>
                <a:sym typeface="Merriweather"/>
              </a:rPr>
              <a:t>2.   Outdoor pollution</a:t>
            </a:r>
            <a:endParaRPr sz="1800" b="1" dirty="0">
              <a:solidFill>
                <a:srgbClr val="000000"/>
              </a:solidFill>
              <a:latin typeface="Merriweather"/>
              <a:ea typeface="Merriweather"/>
              <a:cs typeface="Merriweather"/>
              <a:sym typeface="Merriweather"/>
            </a:endParaRPr>
          </a:p>
          <a:p>
            <a:pPr marL="0" lvl="0" indent="0" algn="l" rtl="0">
              <a:lnSpc>
                <a:spcPct val="100000"/>
              </a:lnSpc>
              <a:spcBef>
                <a:spcPts val="1000"/>
              </a:spcBef>
              <a:spcAft>
                <a:spcPts val="1500"/>
              </a:spcAft>
              <a:buNone/>
            </a:pPr>
            <a:r>
              <a:rPr lang="en" sz="1800" b="1" dirty="0">
                <a:solidFill>
                  <a:srgbClr val="000000"/>
                </a:solidFill>
                <a:latin typeface="Merriweather"/>
                <a:ea typeface="Merriweather"/>
                <a:cs typeface="Merriweather"/>
                <a:sym typeface="Merriweather"/>
              </a:rPr>
              <a:t>3.   Explosion risks</a:t>
            </a:r>
            <a:endParaRPr sz="1800" b="1" dirty="0">
              <a:solidFill>
                <a:srgbClr val="000000"/>
              </a:solidFill>
              <a:latin typeface="Merriweather"/>
              <a:ea typeface="Merriweather"/>
              <a:cs typeface="Merriweather"/>
              <a:sym typeface="Merriweather"/>
            </a:endParaRPr>
          </a:p>
          <a:p>
            <a:pPr marL="0" indent="0">
              <a:lnSpc>
                <a:spcPct val="100000"/>
              </a:lnSpc>
              <a:spcBef>
                <a:spcPts val="1000"/>
              </a:spcBef>
              <a:spcAft>
                <a:spcPts val="1500"/>
              </a:spcAft>
              <a:buNone/>
            </a:pPr>
            <a:r>
              <a:rPr lang="en" sz="1800" dirty="0">
                <a:solidFill>
                  <a:srgbClr val="000000"/>
                </a:solidFill>
                <a:latin typeface="Merriweather"/>
                <a:ea typeface="Merriweather"/>
                <a:cs typeface="Merriweather"/>
                <a:sym typeface="Merriweather"/>
              </a:rPr>
              <a:t>4.  </a:t>
            </a:r>
            <a:r>
              <a:rPr lang="en-US" sz="1800" dirty="0">
                <a:solidFill>
                  <a:srgbClr val="000000"/>
                </a:solidFill>
                <a:latin typeface="Merriweather"/>
                <a:ea typeface="Merriweather"/>
                <a:cs typeface="Merriweather"/>
                <a:sym typeface="Merriweather"/>
              </a:rPr>
              <a:t>Pollution from fracking</a:t>
            </a:r>
          </a:p>
          <a:p>
            <a:pPr marL="0" lvl="0" indent="0">
              <a:lnSpc>
                <a:spcPct val="100000"/>
              </a:lnSpc>
              <a:spcBef>
                <a:spcPts val="1000"/>
              </a:spcBef>
              <a:spcAft>
                <a:spcPts val="1500"/>
              </a:spcAft>
              <a:buNone/>
            </a:pPr>
            <a:r>
              <a:rPr lang="en" sz="1800" dirty="0">
                <a:solidFill>
                  <a:srgbClr val="000000"/>
                </a:solidFill>
                <a:latin typeface="Merriweather"/>
                <a:ea typeface="Merriweather"/>
                <a:cs typeface="Merriweather"/>
                <a:sym typeface="Merriweather"/>
              </a:rPr>
              <a:t>5.  Climate change</a:t>
            </a:r>
          </a:p>
          <a:p>
            <a:pPr marL="0" lvl="0" indent="0">
              <a:lnSpc>
                <a:spcPct val="100000"/>
              </a:lnSpc>
              <a:spcBef>
                <a:spcPts val="1000"/>
              </a:spcBef>
              <a:spcAft>
                <a:spcPts val="1500"/>
              </a:spcAft>
              <a:buNone/>
            </a:pPr>
            <a:endParaRPr sz="1800" dirty="0">
              <a:solidFill>
                <a:srgbClr val="000000"/>
              </a:solidFill>
              <a:latin typeface="Merriweather"/>
              <a:ea typeface="Merriweather"/>
              <a:cs typeface="Merriweather"/>
              <a:sym typeface="Merriweather"/>
            </a:endParaRPr>
          </a:p>
        </p:txBody>
      </p:sp>
      <p:pic>
        <p:nvPicPr>
          <p:cNvPr id="4" name="Picture 3">
            <a:extLst>
              <a:ext uri="{FF2B5EF4-FFF2-40B4-BE49-F238E27FC236}">
                <a16:creationId xmlns:a16="http://schemas.microsoft.com/office/drawing/2014/main" id="{7F39C823-3531-C3CB-9CC1-8C7D7F0608EB}"/>
              </a:ext>
            </a:extLst>
          </p:cNvPr>
          <p:cNvPicPr>
            <a:picLocks noChangeAspect="1"/>
          </p:cNvPicPr>
          <p:nvPr/>
        </p:nvPicPr>
        <p:blipFill>
          <a:blip r:embed="rId3"/>
          <a:stretch>
            <a:fillRect/>
          </a:stretch>
        </p:blipFill>
        <p:spPr>
          <a:xfrm>
            <a:off x="3874931" y="1828730"/>
            <a:ext cx="4812586" cy="275317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40"/>
          <p:cNvSpPr txBox="1">
            <a:spLocks noGrp="1"/>
          </p:cNvSpPr>
          <p:nvPr>
            <p:ph type="title"/>
          </p:nvPr>
        </p:nvSpPr>
        <p:spPr>
          <a:xfrm>
            <a:off x="311699" y="141550"/>
            <a:ext cx="8520600" cy="623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rgbClr val="262626"/>
              </a:buClr>
              <a:buSzPct val="100000"/>
              <a:buFont typeface="Century Gothic"/>
              <a:buNone/>
            </a:pPr>
            <a:r>
              <a:rPr lang="en" sz="3600" dirty="0">
                <a:latin typeface="Proxima Nova Semibold"/>
                <a:ea typeface="Proxima Nova Semibold"/>
                <a:cs typeface="Proxima Nova Semibold"/>
                <a:sym typeface="Proxima Nova Semibold"/>
              </a:rPr>
              <a:t>Pollutants Due to Burning Methane are the same as burning gasoline.</a:t>
            </a:r>
            <a:endParaRPr dirty="0">
              <a:latin typeface="Proxima Nova Semibold"/>
              <a:ea typeface="Proxima Nova Semibold"/>
              <a:cs typeface="Proxima Nova Semibold"/>
              <a:sym typeface="Proxima Nova Semibold"/>
            </a:endParaRPr>
          </a:p>
        </p:txBody>
      </p:sp>
      <p:sp>
        <p:nvSpPr>
          <p:cNvPr id="225" name="Google Shape;225;p40"/>
          <p:cNvSpPr txBox="1">
            <a:spLocks noGrp="1"/>
          </p:cNvSpPr>
          <p:nvPr>
            <p:ph type="body" idx="1"/>
          </p:nvPr>
        </p:nvSpPr>
        <p:spPr>
          <a:xfrm>
            <a:off x="311699" y="1505700"/>
            <a:ext cx="8590075" cy="3496250"/>
          </a:xfrm>
          <a:prstGeom prst="rect">
            <a:avLst/>
          </a:prstGeom>
        </p:spPr>
        <p:txBody>
          <a:bodyPr spcFirstLastPara="1" wrap="square" lIns="91425" tIns="91425" rIns="91425" bIns="91425" anchor="t" anchorCtr="0">
            <a:noAutofit/>
          </a:bodyPr>
          <a:lstStyle/>
          <a:p>
            <a:pPr marL="0" lvl="0" indent="0" algn="l" rtl="0">
              <a:lnSpc>
                <a:spcPct val="125000"/>
              </a:lnSpc>
              <a:spcBef>
                <a:spcPts val="0"/>
              </a:spcBef>
              <a:spcAft>
                <a:spcPts val="0"/>
              </a:spcAft>
              <a:buClr>
                <a:srgbClr val="001D35"/>
              </a:buClr>
              <a:buSzPct val="100000"/>
              <a:buFont typeface="Noto Sans Symbols"/>
              <a:buNone/>
            </a:pPr>
            <a:r>
              <a:rPr lang="en" sz="1600" b="1" u="sng" dirty="0">
                <a:solidFill>
                  <a:srgbClr val="262626"/>
                </a:solidFill>
                <a:latin typeface="Merriweather"/>
                <a:ea typeface="Merriweather"/>
                <a:cs typeface="Merriweather"/>
                <a:sym typeface="Merriweather"/>
                <a:hlinkClick r:id="rId3">
                  <a:extLst>
                    <a:ext uri="{A12FA001-AC4F-418D-AE19-62706E023703}">
                      <ahyp:hlinkClr xmlns:ahyp="http://schemas.microsoft.com/office/drawing/2018/hyperlinkcolor" val="tx"/>
                    </a:ext>
                  </a:extLst>
                </a:hlinkClick>
              </a:rPr>
              <a:t>Particulate Matter (PM)</a:t>
            </a:r>
            <a:endParaRPr sz="1600" b="1" dirty="0">
              <a:solidFill>
                <a:srgbClr val="262626"/>
              </a:solidFill>
              <a:latin typeface="Merriweather"/>
              <a:ea typeface="Merriweather"/>
              <a:cs typeface="Merriweather"/>
              <a:sym typeface="Merriweather"/>
            </a:endParaRPr>
          </a:p>
          <a:p>
            <a:pPr marL="0" lvl="0" indent="0" algn="l" rtl="0">
              <a:lnSpc>
                <a:spcPct val="125000"/>
              </a:lnSpc>
              <a:spcBef>
                <a:spcPts val="0"/>
              </a:spcBef>
              <a:spcAft>
                <a:spcPts val="0"/>
              </a:spcAft>
              <a:buClr>
                <a:srgbClr val="001D35"/>
              </a:buClr>
              <a:buSzPct val="100000"/>
              <a:buFont typeface="Noto Sans Symbols"/>
              <a:buNone/>
            </a:pPr>
            <a:r>
              <a:rPr lang="en" sz="1600" dirty="0">
                <a:solidFill>
                  <a:srgbClr val="262626"/>
                </a:solidFill>
                <a:latin typeface="Merriweather"/>
                <a:ea typeface="Merriweather"/>
                <a:cs typeface="Merriweather"/>
                <a:sym typeface="Merriweather"/>
              </a:rPr>
              <a:t>Inhaled microscopic particles, such as dust, soot, and smoke.  Gets deep </a:t>
            </a:r>
            <a:endParaRPr sz="1600" dirty="0">
              <a:solidFill>
                <a:srgbClr val="262626"/>
              </a:solidFill>
              <a:latin typeface="Merriweather"/>
              <a:ea typeface="Merriweather"/>
              <a:cs typeface="Merriweather"/>
              <a:sym typeface="Merriweather"/>
            </a:endParaRPr>
          </a:p>
          <a:p>
            <a:pPr marL="0" lvl="0" indent="0" algn="l" rtl="0">
              <a:lnSpc>
                <a:spcPct val="125000"/>
              </a:lnSpc>
              <a:spcBef>
                <a:spcPts val="0"/>
              </a:spcBef>
              <a:spcAft>
                <a:spcPts val="0"/>
              </a:spcAft>
              <a:buClr>
                <a:srgbClr val="001D35"/>
              </a:buClr>
              <a:buSzPct val="100000"/>
              <a:buFont typeface="Noto Sans Symbols"/>
              <a:buNone/>
            </a:pPr>
            <a:r>
              <a:rPr lang="en" sz="1600" dirty="0">
                <a:solidFill>
                  <a:srgbClr val="262626"/>
                </a:solidFill>
                <a:latin typeface="Merriweather"/>
                <a:ea typeface="Merriweather"/>
                <a:cs typeface="Merriweather"/>
                <a:sym typeface="Merriweather"/>
              </a:rPr>
              <a:t>into lungs, heart, brain and placentas. I</a:t>
            </a:r>
            <a:r>
              <a:rPr lang="en-US" sz="1600" dirty="0">
                <a:solidFill>
                  <a:srgbClr val="262626"/>
                </a:solidFill>
                <a:latin typeface="Merriweather"/>
                <a:ea typeface="Merriweather"/>
                <a:cs typeface="Merriweather"/>
                <a:sym typeface="Merriweather"/>
              </a:rPr>
              <a:t>n</a:t>
            </a:r>
            <a:r>
              <a:rPr lang="en" sz="1600" dirty="0">
                <a:solidFill>
                  <a:srgbClr val="262626"/>
                </a:solidFill>
                <a:latin typeface="Merriweather"/>
                <a:ea typeface="Merriweather"/>
                <a:cs typeface="Merriweather"/>
                <a:sym typeface="Merriweather"/>
              </a:rPr>
              <a:t>creases heart attack, stroke, lung diseases. </a:t>
            </a:r>
            <a:endParaRPr sz="1600" dirty="0">
              <a:solidFill>
                <a:srgbClr val="262626"/>
              </a:solidFill>
              <a:latin typeface="Merriweather"/>
              <a:ea typeface="Merriweather"/>
              <a:cs typeface="Merriweather"/>
              <a:sym typeface="Merriweather"/>
            </a:endParaRPr>
          </a:p>
          <a:p>
            <a:pPr marL="0" lvl="0" indent="0" algn="l" rtl="0">
              <a:lnSpc>
                <a:spcPct val="125000"/>
              </a:lnSpc>
              <a:spcBef>
                <a:spcPts val="0"/>
              </a:spcBef>
              <a:spcAft>
                <a:spcPts val="0"/>
              </a:spcAft>
              <a:buClr>
                <a:schemeClr val="accent4"/>
              </a:buClr>
              <a:buSzPct val="100000"/>
              <a:buFont typeface="Noto Sans Symbols"/>
              <a:buNone/>
            </a:pPr>
            <a:endParaRPr sz="1600" dirty="0">
              <a:solidFill>
                <a:srgbClr val="262626"/>
              </a:solidFill>
              <a:latin typeface="Merriweather"/>
              <a:ea typeface="Merriweather"/>
              <a:cs typeface="Merriweather"/>
              <a:sym typeface="Merriweather"/>
            </a:endParaRPr>
          </a:p>
          <a:p>
            <a:pPr marL="0" lvl="0" indent="0" algn="l" rtl="0">
              <a:lnSpc>
                <a:spcPct val="125000"/>
              </a:lnSpc>
              <a:spcBef>
                <a:spcPts val="0"/>
              </a:spcBef>
              <a:spcAft>
                <a:spcPts val="0"/>
              </a:spcAft>
              <a:buClr>
                <a:srgbClr val="001D35"/>
              </a:buClr>
              <a:buSzPct val="100000"/>
              <a:buFont typeface="Noto Sans Symbols"/>
              <a:buNone/>
            </a:pPr>
            <a:r>
              <a:rPr lang="en" sz="1600" b="1" u="sng" dirty="0">
                <a:solidFill>
                  <a:srgbClr val="262626"/>
                </a:solidFill>
                <a:latin typeface="Merriweather"/>
                <a:ea typeface="Merriweather"/>
                <a:cs typeface="Merriweather"/>
                <a:sym typeface="Merriweather"/>
                <a:hlinkClick r:id="rId4">
                  <a:extLst>
                    <a:ext uri="{A12FA001-AC4F-418D-AE19-62706E023703}">
                      <ahyp:hlinkClr xmlns:ahyp="http://schemas.microsoft.com/office/drawing/2018/hyperlinkcolor" val="tx"/>
                    </a:ext>
                  </a:extLst>
                </a:hlinkClick>
              </a:rPr>
              <a:t>Carbon Monoxide (CO</a:t>
            </a:r>
            <a:r>
              <a:rPr lang="en" sz="1600" b="1" dirty="0">
                <a:solidFill>
                  <a:srgbClr val="262626"/>
                </a:solidFill>
                <a:latin typeface="Merriweather"/>
                <a:ea typeface="Merriweather"/>
                <a:cs typeface="Merriweather"/>
                <a:sym typeface="Merriweather"/>
              </a:rPr>
              <a:t>)</a:t>
            </a:r>
            <a:endParaRPr sz="1600" b="1" dirty="0">
              <a:solidFill>
                <a:srgbClr val="262626"/>
              </a:solidFill>
              <a:latin typeface="Merriweather"/>
              <a:ea typeface="Merriweather"/>
              <a:cs typeface="Merriweather"/>
              <a:sym typeface="Merriweather"/>
            </a:endParaRPr>
          </a:p>
          <a:p>
            <a:pPr marL="0" lvl="0" indent="0" algn="l" rtl="0">
              <a:lnSpc>
                <a:spcPct val="125000"/>
              </a:lnSpc>
              <a:spcBef>
                <a:spcPts val="0"/>
              </a:spcBef>
              <a:spcAft>
                <a:spcPts val="0"/>
              </a:spcAft>
              <a:buClr>
                <a:srgbClr val="001D35"/>
              </a:buClr>
              <a:buSzPct val="100000"/>
              <a:buFont typeface="Noto Sans Symbols"/>
              <a:buNone/>
            </a:pPr>
            <a:r>
              <a:rPr lang="en" sz="1600" dirty="0">
                <a:solidFill>
                  <a:srgbClr val="262626"/>
                </a:solidFill>
                <a:latin typeface="Merriweather"/>
                <a:ea typeface="Merriweather"/>
                <a:cs typeface="Merriweather"/>
                <a:sym typeface="Merriweather"/>
              </a:rPr>
              <a:t>A colorless, odorless gas from incomplete combustion of fuels that can </a:t>
            </a:r>
            <a:endParaRPr sz="1600" dirty="0">
              <a:solidFill>
                <a:srgbClr val="262626"/>
              </a:solidFill>
              <a:latin typeface="Merriweather"/>
              <a:ea typeface="Merriweather"/>
              <a:cs typeface="Merriweather"/>
              <a:sym typeface="Merriweather"/>
            </a:endParaRPr>
          </a:p>
          <a:p>
            <a:pPr marL="0" lvl="0" indent="0" algn="l" rtl="0">
              <a:lnSpc>
                <a:spcPct val="125000"/>
              </a:lnSpc>
              <a:spcBef>
                <a:spcPts val="0"/>
              </a:spcBef>
              <a:spcAft>
                <a:spcPts val="0"/>
              </a:spcAft>
              <a:buClr>
                <a:srgbClr val="001D35"/>
              </a:buClr>
              <a:buSzPct val="100000"/>
              <a:buFont typeface="Noto Sans Symbols"/>
              <a:buNone/>
            </a:pPr>
            <a:r>
              <a:rPr lang="en" sz="1600" dirty="0">
                <a:solidFill>
                  <a:srgbClr val="262626"/>
                </a:solidFill>
                <a:latin typeface="Merriweather"/>
                <a:ea typeface="Merriweather"/>
                <a:cs typeface="Merriweather"/>
                <a:sym typeface="Merriweather"/>
              </a:rPr>
              <a:t>interfere with the blood's oxygen-carrying capacity. </a:t>
            </a:r>
            <a:endParaRPr sz="1600" dirty="0">
              <a:solidFill>
                <a:srgbClr val="262626"/>
              </a:solidFill>
              <a:latin typeface="Merriweather"/>
              <a:ea typeface="Merriweather"/>
              <a:cs typeface="Merriweather"/>
              <a:sym typeface="Merriweather"/>
            </a:endParaRPr>
          </a:p>
          <a:p>
            <a:pPr marL="0" lvl="0" indent="0" algn="l" rtl="0">
              <a:lnSpc>
                <a:spcPct val="125000"/>
              </a:lnSpc>
              <a:spcBef>
                <a:spcPts val="0"/>
              </a:spcBef>
              <a:spcAft>
                <a:spcPts val="0"/>
              </a:spcAft>
              <a:buClr>
                <a:schemeClr val="accent4"/>
              </a:buClr>
              <a:buSzPct val="100000"/>
              <a:buFont typeface="Noto Sans Symbols"/>
              <a:buNone/>
            </a:pPr>
            <a:endParaRPr sz="1600" dirty="0">
              <a:solidFill>
                <a:srgbClr val="262626"/>
              </a:solidFill>
              <a:latin typeface="Merriweather"/>
              <a:ea typeface="Merriweather"/>
              <a:cs typeface="Merriweather"/>
              <a:sym typeface="Merriweather"/>
            </a:endParaRPr>
          </a:p>
          <a:p>
            <a:pPr marL="0" lvl="0" indent="0" algn="l" rtl="0">
              <a:lnSpc>
                <a:spcPct val="125000"/>
              </a:lnSpc>
              <a:spcBef>
                <a:spcPts val="0"/>
              </a:spcBef>
              <a:spcAft>
                <a:spcPts val="0"/>
              </a:spcAft>
              <a:buNone/>
            </a:pPr>
            <a:r>
              <a:rPr lang="en" sz="1600" b="1" u="sng" dirty="0">
                <a:solidFill>
                  <a:srgbClr val="262626"/>
                </a:solidFill>
                <a:latin typeface="Merriweather"/>
                <a:ea typeface="Merriweather"/>
                <a:cs typeface="Merriweather"/>
                <a:sym typeface="Merriweather"/>
                <a:hlinkClick r:id="rId5">
                  <a:extLst>
                    <a:ext uri="{A12FA001-AC4F-418D-AE19-62706E023703}">
                      <ahyp:hlinkClr xmlns:ahyp="http://schemas.microsoft.com/office/drawing/2018/hyperlinkcolor" val="tx"/>
                    </a:ext>
                  </a:extLst>
                </a:hlinkClick>
              </a:rPr>
              <a:t>Nitrogen Dioxide (NO₂</a:t>
            </a:r>
            <a:r>
              <a:rPr lang="en" sz="1600" b="1" dirty="0">
                <a:solidFill>
                  <a:srgbClr val="262626"/>
                </a:solidFill>
                <a:latin typeface="Merriweather"/>
                <a:ea typeface="Merriweather"/>
                <a:cs typeface="Merriweather"/>
                <a:sym typeface="Merriweather"/>
              </a:rPr>
              <a:t>) one of the nitrous oxides (NOx)</a:t>
            </a:r>
            <a:endParaRPr sz="1600" b="1" dirty="0">
              <a:solidFill>
                <a:srgbClr val="262626"/>
              </a:solidFill>
              <a:latin typeface="Merriweather"/>
              <a:ea typeface="Merriweather"/>
              <a:cs typeface="Merriweather"/>
              <a:sym typeface="Merriweather"/>
            </a:endParaRPr>
          </a:p>
          <a:p>
            <a:pPr marL="0" lvl="0" indent="0" algn="l" rtl="0">
              <a:lnSpc>
                <a:spcPct val="125000"/>
              </a:lnSpc>
              <a:spcBef>
                <a:spcPts val="0"/>
              </a:spcBef>
              <a:spcAft>
                <a:spcPts val="0"/>
              </a:spcAft>
              <a:buClr>
                <a:srgbClr val="001D35"/>
              </a:buClr>
              <a:buSzPct val="100000"/>
              <a:buFont typeface="Noto Sans Symbols"/>
              <a:buNone/>
            </a:pPr>
            <a:r>
              <a:rPr lang="en" sz="1600" dirty="0">
                <a:solidFill>
                  <a:srgbClr val="262626"/>
                </a:solidFill>
                <a:latin typeface="Merriweather"/>
                <a:ea typeface="Merriweather"/>
                <a:cs typeface="Merriweather"/>
                <a:sym typeface="Merriweather"/>
              </a:rPr>
              <a:t>A gas created by burning fuels at high temperatures.  Leads to ozone </a:t>
            </a:r>
            <a:endParaRPr sz="1600" dirty="0">
              <a:solidFill>
                <a:srgbClr val="262626"/>
              </a:solidFill>
              <a:latin typeface="Merriweather"/>
              <a:ea typeface="Merriweather"/>
              <a:cs typeface="Merriweather"/>
              <a:sym typeface="Merriweather"/>
            </a:endParaRPr>
          </a:p>
          <a:p>
            <a:pPr marL="0" lvl="0" indent="0" algn="l" rtl="0">
              <a:lnSpc>
                <a:spcPct val="125000"/>
              </a:lnSpc>
              <a:spcBef>
                <a:spcPts val="0"/>
              </a:spcBef>
              <a:spcAft>
                <a:spcPts val="0"/>
              </a:spcAft>
              <a:buClr>
                <a:srgbClr val="001D35"/>
              </a:buClr>
              <a:buSzPct val="100000"/>
              <a:buFont typeface="Noto Sans Symbols"/>
              <a:buNone/>
            </a:pPr>
            <a:r>
              <a:rPr lang="en" sz="1600" dirty="0">
                <a:solidFill>
                  <a:srgbClr val="262626"/>
                </a:solidFill>
                <a:latin typeface="Merriweather"/>
                <a:ea typeface="Merriweather"/>
                <a:cs typeface="Merriweather"/>
                <a:sym typeface="Merriweather"/>
              </a:rPr>
              <a:t>when combined with sunlight.  Associated with asthma, premature death and more.</a:t>
            </a:r>
            <a:endParaRPr sz="1600" dirty="0">
              <a:solidFill>
                <a:srgbClr val="262626"/>
              </a:solidFill>
              <a:latin typeface="Merriweather"/>
              <a:ea typeface="Merriweather"/>
              <a:cs typeface="Merriweather"/>
              <a:sym typeface="Merriweathe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radigm">
  <a:themeElements>
    <a:clrScheme name="Paradigm">
      <a:dk1>
        <a:srgbClr val="3D6D96"/>
      </a:dk1>
      <a:lt1>
        <a:srgbClr val="FFFFFF"/>
      </a:lt1>
      <a:dk2>
        <a:srgbClr val="2CAAE0"/>
      </a:dk2>
      <a:lt2>
        <a:srgbClr val="172938"/>
      </a:lt2>
      <a:accent1>
        <a:srgbClr val="FFD033"/>
      </a:accent1>
      <a:accent2>
        <a:srgbClr val="DCDF66"/>
      </a:accent2>
      <a:accent3>
        <a:srgbClr val="172938"/>
      </a:accent3>
      <a:accent4>
        <a:srgbClr val="000000"/>
      </a:accent4>
      <a:accent5>
        <a:srgbClr val="009384"/>
      </a:accent5>
      <a:accent6>
        <a:srgbClr val="D0F6FF"/>
      </a:accent6>
      <a:hlink>
        <a:srgbClr val="3D6D96"/>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2537</TotalTime>
  <Words>3885</Words>
  <Application>Microsoft Office PowerPoint</Application>
  <PresentationFormat>On-screen Show (16:9)</PresentationFormat>
  <Paragraphs>341</Paragraphs>
  <Slides>48</Slides>
  <Notes>48</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48</vt:i4>
      </vt:variant>
    </vt:vector>
  </HeadingPairs>
  <TitlesOfParts>
    <vt:vector size="65" baseType="lpstr">
      <vt:lpstr>Proxima Nova</vt:lpstr>
      <vt:lpstr>Merriweather Light</vt:lpstr>
      <vt:lpstr>Century Gothic</vt:lpstr>
      <vt:lpstr>Roboto</vt:lpstr>
      <vt:lpstr>Calibri</vt:lpstr>
      <vt:lpstr>Open Sans</vt:lpstr>
      <vt:lpstr>Proxima Nova Semibold</vt:lpstr>
      <vt:lpstr>Noto Sans Symbols</vt:lpstr>
      <vt:lpstr>Merriweather SemiBold</vt:lpstr>
      <vt:lpstr>Wingdings</vt:lpstr>
      <vt:lpstr>Merriweather</vt:lpstr>
      <vt:lpstr>Arimo</vt:lpstr>
      <vt:lpstr>Arial</vt:lpstr>
      <vt:lpstr>Times New Roman</vt:lpstr>
      <vt:lpstr>Georgia</vt:lpstr>
      <vt:lpstr>Simple Light</vt:lpstr>
      <vt:lpstr>Paradigm</vt:lpstr>
      <vt:lpstr>Warn Your Neighbor About the Dangers of Methane</vt:lpstr>
      <vt:lpstr>Intros in chat</vt:lpstr>
      <vt:lpstr>Agenda</vt:lpstr>
      <vt:lpstr>Just because methane is called “natural” gas, doesn’t mean it’s safe.</vt:lpstr>
      <vt:lpstr>What is “Natural” Gas?</vt:lpstr>
      <vt:lpstr>Other Methane Production</vt:lpstr>
      <vt:lpstr>Methane is Bad for your HEALTH</vt:lpstr>
      <vt:lpstr>Five Places Methane Gas Impacts our Health</vt:lpstr>
      <vt:lpstr>Pollutants Due to Burning Methane are the same as burning gasoline.</vt:lpstr>
      <vt:lpstr>Car Exhaust</vt:lpstr>
      <vt:lpstr>NO2 Also Increases   </vt:lpstr>
      <vt:lpstr>Nitrogen dioxide (NO2) </vt:lpstr>
      <vt:lpstr>Carbon monoxide(CO) </vt:lpstr>
      <vt:lpstr>Indoor air Pollution</vt:lpstr>
      <vt:lpstr>Cooking with Methane Gas </vt:lpstr>
      <vt:lpstr>Childhood Asthma and Gas stoves </vt:lpstr>
      <vt:lpstr>Local Air Pollution and Climate Pollution</vt:lpstr>
      <vt:lpstr> NO2 &amp; childhood health </vt:lpstr>
      <vt:lpstr>Gas stoves leak methane even when turned off </vt:lpstr>
      <vt:lpstr>Explosion Risk &amp; Leaks</vt:lpstr>
      <vt:lpstr>We all want clean and safe homes </vt:lpstr>
      <vt:lpstr>PowerPoint Presentation</vt:lpstr>
      <vt:lpstr>Things we used to think were OK ….</vt:lpstr>
      <vt:lpstr>PowerPoint Presentation</vt:lpstr>
      <vt:lpstr>Questions?</vt:lpstr>
      <vt:lpstr>Decreasing outdoor air pollution from gas appliances saves lives and money </vt:lpstr>
      <vt:lpstr>Pollutants Produced by Stoves and Ovens </vt:lpstr>
      <vt:lpstr>Nitrogen dioxide reaches levels in the bedroom (blue line) which would be illegal outdoors </vt:lpstr>
      <vt:lpstr>Reliability Myth: Gas in Outages</vt:lpstr>
      <vt:lpstr>Methane is Bad for  our Wallets.</vt:lpstr>
      <vt:lpstr>Methane Costs On The Rise</vt:lpstr>
      <vt:lpstr>Decades Of Gas Costs On Your Bills</vt:lpstr>
      <vt:lpstr>Renewable Natural Gas </vt:lpstr>
      <vt:lpstr>Commonly Heard Fears &amp; Myths</vt:lpstr>
      <vt:lpstr>Why Building Resilience?</vt:lpstr>
      <vt:lpstr>Resources:</vt:lpstr>
      <vt:lpstr>Methane is Bad for  our Climate and Our Wallets.</vt:lpstr>
      <vt:lpstr>Do you think Methane is better than coal for the CLIMATE?</vt:lpstr>
      <vt:lpstr>Methane is Bad for the CLIMATE</vt:lpstr>
      <vt:lpstr>Why Methane is a big Problem</vt:lpstr>
      <vt:lpstr>Human Caused Climate Change</vt:lpstr>
      <vt:lpstr>Methane Leaks: 3% of Production</vt:lpstr>
      <vt:lpstr>How Do We Eliminate Leaks?</vt:lpstr>
      <vt:lpstr>Real Solutions: Electrification &amp; Grid Resilience</vt:lpstr>
      <vt:lpstr>Building Better from the Start</vt:lpstr>
      <vt:lpstr>Get Involved</vt:lpstr>
      <vt:lpstr>Questions?</vt:lpstr>
      <vt:lpstr>Join the Building Resilience Email List in Oregon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Owner</dc:creator>
  <cp:lastModifiedBy>Catherine Thomasson</cp:lastModifiedBy>
  <cp:revision>7</cp:revision>
  <dcterms:modified xsi:type="dcterms:W3CDTF">2026-03-06T18:45:58Z</dcterms:modified>
</cp:coreProperties>
</file>